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Lst>
  <p:sldSz cx="12192000" cy="6858000"/>
  <p:notesSz cx="6888163" cy="100187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6" autoAdjust="0"/>
    <p:restoredTop sz="94660"/>
  </p:normalViewPr>
  <p:slideViewPr>
    <p:cSldViewPr snapToGrid="0">
      <p:cViewPr varScale="1">
        <p:scale>
          <a:sx n="162" d="100"/>
          <a:sy n="162" d="100"/>
        </p:scale>
        <p:origin x="100" y="1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47C803-8780-4A63-AA40-148B1B85B5F3}"/>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890AD792-4CDE-44A8-982B-D4D06DF08A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43026E77-5B4E-4A39-936D-F0B2EB8ADDDD}"/>
              </a:ext>
            </a:extLst>
          </p:cNvPr>
          <p:cNvSpPr>
            <a:spLocks noGrp="1"/>
          </p:cNvSpPr>
          <p:nvPr>
            <p:ph type="dt" sz="half" idx="10"/>
          </p:nvPr>
        </p:nvSpPr>
        <p:spPr/>
        <p:txBody>
          <a:bodyPr/>
          <a:lstStyle/>
          <a:p>
            <a:fld id="{92A1D250-275E-4912-986A-0699795EC905}" type="datetimeFigureOut">
              <a:rPr lang="de-DE" smtClean="0"/>
              <a:t>09.03.2019</a:t>
            </a:fld>
            <a:endParaRPr lang="de-DE"/>
          </a:p>
        </p:txBody>
      </p:sp>
      <p:sp>
        <p:nvSpPr>
          <p:cNvPr id="5" name="Fußzeilenplatzhalter 4">
            <a:extLst>
              <a:ext uri="{FF2B5EF4-FFF2-40B4-BE49-F238E27FC236}">
                <a16:creationId xmlns:a16="http://schemas.microsoft.com/office/drawing/2014/main" id="{C3BA5C40-C41A-4861-8D36-A2A4AD8B92F5}"/>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8BB3B4E-D826-4D7D-B96B-2710A379C0DB}"/>
              </a:ext>
            </a:extLst>
          </p:cNvPr>
          <p:cNvSpPr>
            <a:spLocks noGrp="1"/>
          </p:cNvSpPr>
          <p:nvPr>
            <p:ph type="sldNum" sz="quarter" idx="12"/>
          </p:nvPr>
        </p:nvSpPr>
        <p:spPr/>
        <p:txBody>
          <a:bodyPr/>
          <a:lstStyle/>
          <a:p>
            <a:fld id="{FEE47814-5A37-4FE5-8B11-0716A50720E0}" type="slidenum">
              <a:rPr lang="de-DE" smtClean="0"/>
              <a:t>‹Nr.›</a:t>
            </a:fld>
            <a:endParaRPr lang="de-DE"/>
          </a:p>
        </p:txBody>
      </p:sp>
    </p:spTree>
    <p:extLst>
      <p:ext uri="{BB962C8B-B14F-4D97-AF65-F5344CB8AC3E}">
        <p14:creationId xmlns:p14="http://schemas.microsoft.com/office/powerpoint/2010/main" val="23608243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9E8231-B793-47D8-B171-AA3AF9F1B1BD}"/>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E6513D82-C498-451C-8947-18989548E88B}"/>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4664D7A-2705-453C-8914-1346A68E3B5F}"/>
              </a:ext>
            </a:extLst>
          </p:cNvPr>
          <p:cNvSpPr>
            <a:spLocks noGrp="1"/>
          </p:cNvSpPr>
          <p:nvPr>
            <p:ph type="dt" sz="half" idx="10"/>
          </p:nvPr>
        </p:nvSpPr>
        <p:spPr/>
        <p:txBody>
          <a:bodyPr/>
          <a:lstStyle/>
          <a:p>
            <a:fld id="{92A1D250-275E-4912-986A-0699795EC905}" type="datetimeFigureOut">
              <a:rPr lang="de-DE" smtClean="0"/>
              <a:t>09.03.2019</a:t>
            </a:fld>
            <a:endParaRPr lang="de-DE"/>
          </a:p>
        </p:txBody>
      </p:sp>
      <p:sp>
        <p:nvSpPr>
          <p:cNvPr id="5" name="Fußzeilenplatzhalter 4">
            <a:extLst>
              <a:ext uri="{FF2B5EF4-FFF2-40B4-BE49-F238E27FC236}">
                <a16:creationId xmlns:a16="http://schemas.microsoft.com/office/drawing/2014/main" id="{FD9925FC-49C6-4666-8F4A-3DE89DFF010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4B0F07C-708F-444E-B9BC-850D09630850}"/>
              </a:ext>
            </a:extLst>
          </p:cNvPr>
          <p:cNvSpPr>
            <a:spLocks noGrp="1"/>
          </p:cNvSpPr>
          <p:nvPr>
            <p:ph type="sldNum" sz="quarter" idx="12"/>
          </p:nvPr>
        </p:nvSpPr>
        <p:spPr/>
        <p:txBody>
          <a:bodyPr/>
          <a:lstStyle/>
          <a:p>
            <a:fld id="{FEE47814-5A37-4FE5-8B11-0716A50720E0}" type="slidenum">
              <a:rPr lang="de-DE" smtClean="0"/>
              <a:t>‹Nr.›</a:t>
            </a:fld>
            <a:endParaRPr lang="de-DE"/>
          </a:p>
        </p:txBody>
      </p:sp>
    </p:spTree>
    <p:extLst>
      <p:ext uri="{BB962C8B-B14F-4D97-AF65-F5344CB8AC3E}">
        <p14:creationId xmlns:p14="http://schemas.microsoft.com/office/powerpoint/2010/main" val="135493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D70208CF-09AF-4A4F-8928-273FC69DBFE4}"/>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D3536F95-BBEC-4DA6-B18C-BA522E4CD010}"/>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3CCE329-2577-4C76-946B-0607614B42F4}"/>
              </a:ext>
            </a:extLst>
          </p:cNvPr>
          <p:cNvSpPr>
            <a:spLocks noGrp="1"/>
          </p:cNvSpPr>
          <p:nvPr>
            <p:ph type="dt" sz="half" idx="10"/>
          </p:nvPr>
        </p:nvSpPr>
        <p:spPr/>
        <p:txBody>
          <a:bodyPr/>
          <a:lstStyle/>
          <a:p>
            <a:fld id="{92A1D250-275E-4912-986A-0699795EC905}" type="datetimeFigureOut">
              <a:rPr lang="de-DE" smtClean="0"/>
              <a:t>09.03.2019</a:t>
            </a:fld>
            <a:endParaRPr lang="de-DE"/>
          </a:p>
        </p:txBody>
      </p:sp>
      <p:sp>
        <p:nvSpPr>
          <p:cNvPr id="5" name="Fußzeilenplatzhalter 4">
            <a:extLst>
              <a:ext uri="{FF2B5EF4-FFF2-40B4-BE49-F238E27FC236}">
                <a16:creationId xmlns:a16="http://schemas.microsoft.com/office/drawing/2014/main" id="{08067FEF-FBDA-4E2E-9BBE-6828C1FEEC5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96025349-8A51-42C2-9C0F-1EE5CC394B08}"/>
              </a:ext>
            </a:extLst>
          </p:cNvPr>
          <p:cNvSpPr>
            <a:spLocks noGrp="1"/>
          </p:cNvSpPr>
          <p:nvPr>
            <p:ph type="sldNum" sz="quarter" idx="12"/>
          </p:nvPr>
        </p:nvSpPr>
        <p:spPr/>
        <p:txBody>
          <a:bodyPr/>
          <a:lstStyle/>
          <a:p>
            <a:fld id="{FEE47814-5A37-4FE5-8B11-0716A50720E0}" type="slidenum">
              <a:rPr lang="de-DE" smtClean="0"/>
              <a:t>‹Nr.›</a:t>
            </a:fld>
            <a:endParaRPr lang="de-DE"/>
          </a:p>
        </p:txBody>
      </p:sp>
    </p:spTree>
    <p:extLst>
      <p:ext uri="{BB962C8B-B14F-4D97-AF65-F5344CB8AC3E}">
        <p14:creationId xmlns:p14="http://schemas.microsoft.com/office/powerpoint/2010/main" val="3384142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E4C60A-CC5F-43C0-A76A-2C4528160B93}"/>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446C08B8-239E-4899-AF27-B80546C7901C}"/>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6C9169C-EFC1-40DD-893F-C78A1D4AE7FF}"/>
              </a:ext>
            </a:extLst>
          </p:cNvPr>
          <p:cNvSpPr>
            <a:spLocks noGrp="1"/>
          </p:cNvSpPr>
          <p:nvPr>
            <p:ph type="dt" sz="half" idx="10"/>
          </p:nvPr>
        </p:nvSpPr>
        <p:spPr/>
        <p:txBody>
          <a:bodyPr/>
          <a:lstStyle/>
          <a:p>
            <a:fld id="{92A1D250-275E-4912-986A-0699795EC905}" type="datetimeFigureOut">
              <a:rPr lang="de-DE" smtClean="0"/>
              <a:t>09.03.2019</a:t>
            </a:fld>
            <a:endParaRPr lang="de-DE"/>
          </a:p>
        </p:txBody>
      </p:sp>
      <p:sp>
        <p:nvSpPr>
          <p:cNvPr id="5" name="Fußzeilenplatzhalter 4">
            <a:extLst>
              <a:ext uri="{FF2B5EF4-FFF2-40B4-BE49-F238E27FC236}">
                <a16:creationId xmlns:a16="http://schemas.microsoft.com/office/drawing/2014/main" id="{F3A78796-0021-438E-97E5-4E47B440050B}"/>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DBD41BFE-FD81-41B2-88E4-9E15CD1C9C30}"/>
              </a:ext>
            </a:extLst>
          </p:cNvPr>
          <p:cNvSpPr>
            <a:spLocks noGrp="1"/>
          </p:cNvSpPr>
          <p:nvPr>
            <p:ph type="sldNum" sz="quarter" idx="12"/>
          </p:nvPr>
        </p:nvSpPr>
        <p:spPr/>
        <p:txBody>
          <a:bodyPr/>
          <a:lstStyle/>
          <a:p>
            <a:fld id="{FEE47814-5A37-4FE5-8B11-0716A50720E0}" type="slidenum">
              <a:rPr lang="de-DE" smtClean="0"/>
              <a:t>‹Nr.›</a:t>
            </a:fld>
            <a:endParaRPr lang="de-DE"/>
          </a:p>
        </p:txBody>
      </p:sp>
    </p:spTree>
    <p:extLst>
      <p:ext uri="{BB962C8B-B14F-4D97-AF65-F5344CB8AC3E}">
        <p14:creationId xmlns:p14="http://schemas.microsoft.com/office/powerpoint/2010/main" val="3385230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8CE20A-EB14-4D41-B389-2CB24FA0B408}"/>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6BC7A8D5-0664-46F5-B0D4-2311A1F51D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2660EC2D-0204-4CD5-8253-E79D3166800D}"/>
              </a:ext>
            </a:extLst>
          </p:cNvPr>
          <p:cNvSpPr>
            <a:spLocks noGrp="1"/>
          </p:cNvSpPr>
          <p:nvPr>
            <p:ph type="dt" sz="half" idx="10"/>
          </p:nvPr>
        </p:nvSpPr>
        <p:spPr/>
        <p:txBody>
          <a:bodyPr/>
          <a:lstStyle/>
          <a:p>
            <a:fld id="{92A1D250-275E-4912-986A-0699795EC905}" type="datetimeFigureOut">
              <a:rPr lang="de-DE" smtClean="0"/>
              <a:t>09.03.2019</a:t>
            </a:fld>
            <a:endParaRPr lang="de-DE"/>
          </a:p>
        </p:txBody>
      </p:sp>
      <p:sp>
        <p:nvSpPr>
          <p:cNvPr id="5" name="Fußzeilenplatzhalter 4">
            <a:extLst>
              <a:ext uri="{FF2B5EF4-FFF2-40B4-BE49-F238E27FC236}">
                <a16:creationId xmlns:a16="http://schemas.microsoft.com/office/drawing/2014/main" id="{6A2966DF-FB87-4F69-9523-830ED3FE83ED}"/>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D60EAEE-408F-4304-B3FE-E162CF59E3DD}"/>
              </a:ext>
            </a:extLst>
          </p:cNvPr>
          <p:cNvSpPr>
            <a:spLocks noGrp="1"/>
          </p:cNvSpPr>
          <p:nvPr>
            <p:ph type="sldNum" sz="quarter" idx="12"/>
          </p:nvPr>
        </p:nvSpPr>
        <p:spPr/>
        <p:txBody>
          <a:bodyPr/>
          <a:lstStyle/>
          <a:p>
            <a:fld id="{FEE47814-5A37-4FE5-8B11-0716A50720E0}" type="slidenum">
              <a:rPr lang="de-DE" smtClean="0"/>
              <a:t>‹Nr.›</a:t>
            </a:fld>
            <a:endParaRPr lang="de-DE"/>
          </a:p>
        </p:txBody>
      </p:sp>
    </p:spTree>
    <p:extLst>
      <p:ext uri="{BB962C8B-B14F-4D97-AF65-F5344CB8AC3E}">
        <p14:creationId xmlns:p14="http://schemas.microsoft.com/office/powerpoint/2010/main" val="1619609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7B73A5-4616-44E0-801E-BABB3AD9CCBE}"/>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308AD3B7-C905-4182-A172-A40EF71BDC6E}"/>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679DB01D-4004-4235-9744-3D832803AF02}"/>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F9811550-DE76-4369-97A3-2F552205768A}"/>
              </a:ext>
            </a:extLst>
          </p:cNvPr>
          <p:cNvSpPr>
            <a:spLocks noGrp="1"/>
          </p:cNvSpPr>
          <p:nvPr>
            <p:ph type="dt" sz="half" idx="10"/>
          </p:nvPr>
        </p:nvSpPr>
        <p:spPr/>
        <p:txBody>
          <a:bodyPr/>
          <a:lstStyle/>
          <a:p>
            <a:fld id="{92A1D250-275E-4912-986A-0699795EC905}" type="datetimeFigureOut">
              <a:rPr lang="de-DE" smtClean="0"/>
              <a:t>09.03.2019</a:t>
            </a:fld>
            <a:endParaRPr lang="de-DE"/>
          </a:p>
        </p:txBody>
      </p:sp>
      <p:sp>
        <p:nvSpPr>
          <p:cNvPr id="6" name="Fußzeilenplatzhalter 5">
            <a:extLst>
              <a:ext uri="{FF2B5EF4-FFF2-40B4-BE49-F238E27FC236}">
                <a16:creationId xmlns:a16="http://schemas.microsoft.com/office/drawing/2014/main" id="{10D4C3C6-A865-4617-B2D0-75FC260FE789}"/>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93F2F89B-3E71-4171-A971-48258AFD53CA}"/>
              </a:ext>
            </a:extLst>
          </p:cNvPr>
          <p:cNvSpPr>
            <a:spLocks noGrp="1"/>
          </p:cNvSpPr>
          <p:nvPr>
            <p:ph type="sldNum" sz="quarter" idx="12"/>
          </p:nvPr>
        </p:nvSpPr>
        <p:spPr/>
        <p:txBody>
          <a:bodyPr/>
          <a:lstStyle/>
          <a:p>
            <a:fld id="{FEE47814-5A37-4FE5-8B11-0716A50720E0}" type="slidenum">
              <a:rPr lang="de-DE" smtClean="0"/>
              <a:t>‹Nr.›</a:t>
            </a:fld>
            <a:endParaRPr lang="de-DE"/>
          </a:p>
        </p:txBody>
      </p:sp>
    </p:spTree>
    <p:extLst>
      <p:ext uri="{BB962C8B-B14F-4D97-AF65-F5344CB8AC3E}">
        <p14:creationId xmlns:p14="http://schemas.microsoft.com/office/powerpoint/2010/main" val="945400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7B79F81-9CEA-4E55-8D78-341A399D0ACB}"/>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8C061947-0128-4801-8FC5-537B77101C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22EEAF70-DA55-4073-90E7-D52FFA17A042}"/>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A8C0E0B6-1012-4143-9656-679B1155C9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6A82F958-FD18-4F7F-8410-3F9A18B8231B}"/>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FD451322-908B-46F8-9B39-47A5C9C9AAAD}"/>
              </a:ext>
            </a:extLst>
          </p:cNvPr>
          <p:cNvSpPr>
            <a:spLocks noGrp="1"/>
          </p:cNvSpPr>
          <p:nvPr>
            <p:ph type="dt" sz="half" idx="10"/>
          </p:nvPr>
        </p:nvSpPr>
        <p:spPr/>
        <p:txBody>
          <a:bodyPr/>
          <a:lstStyle/>
          <a:p>
            <a:fld id="{92A1D250-275E-4912-986A-0699795EC905}" type="datetimeFigureOut">
              <a:rPr lang="de-DE" smtClean="0"/>
              <a:t>09.03.2019</a:t>
            </a:fld>
            <a:endParaRPr lang="de-DE"/>
          </a:p>
        </p:txBody>
      </p:sp>
      <p:sp>
        <p:nvSpPr>
          <p:cNvPr id="8" name="Fußzeilenplatzhalter 7">
            <a:extLst>
              <a:ext uri="{FF2B5EF4-FFF2-40B4-BE49-F238E27FC236}">
                <a16:creationId xmlns:a16="http://schemas.microsoft.com/office/drawing/2014/main" id="{6E6A75FE-0716-4EEB-B6DA-991657609C73}"/>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754EA440-33C0-4871-8E29-53E3BE5DFD05}"/>
              </a:ext>
            </a:extLst>
          </p:cNvPr>
          <p:cNvSpPr>
            <a:spLocks noGrp="1"/>
          </p:cNvSpPr>
          <p:nvPr>
            <p:ph type="sldNum" sz="quarter" idx="12"/>
          </p:nvPr>
        </p:nvSpPr>
        <p:spPr/>
        <p:txBody>
          <a:bodyPr/>
          <a:lstStyle/>
          <a:p>
            <a:fld id="{FEE47814-5A37-4FE5-8B11-0716A50720E0}" type="slidenum">
              <a:rPr lang="de-DE" smtClean="0"/>
              <a:t>‹Nr.›</a:t>
            </a:fld>
            <a:endParaRPr lang="de-DE"/>
          </a:p>
        </p:txBody>
      </p:sp>
    </p:spTree>
    <p:extLst>
      <p:ext uri="{BB962C8B-B14F-4D97-AF65-F5344CB8AC3E}">
        <p14:creationId xmlns:p14="http://schemas.microsoft.com/office/powerpoint/2010/main" val="27887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F23C80-E718-40DC-8283-A8D20A65A7A2}"/>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98617830-A0D4-4D3B-A2BC-CA3CAF6A907F}"/>
              </a:ext>
            </a:extLst>
          </p:cNvPr>
          <p:cNvSpPr>
            <a:spLocks noGrp="1"/>
          </p:cNvSpPr>
          <p:nvPr>
            <p:ph type="dt" sz="half" idx="10"/>
          </p:nvPr>
        </p:nvSpPr>
        <p:spPr/>
        <p:txBody>
          <a:bodyPr/>
          <a:lstStyle/>
          <a:p>
            <a:fld id="{92A1D250-275E-4912-986A-0699795EC905}" type="datetimeFigureOut">
              <a:rPr lang="de-DE" smtClean="0"/>
              <a:t>09.03.2019</a:t>
            </a:fld>
            <a:endParaRPr lang="de-DE"/>
          </a:p>
        </p:txBody>
      </p:sp>
      <p:sp>
        <p:nvSpPr>
          <p:cNvPr id="4" name="Fußzeilenplatzhalter 3">
            <a:extLst>
              <a:ext uri="{FF2B5EF4-FFF2-40B4-BE49-F238E27FC236}">
                <a16:creationId xmlns:a16="http://schemas.microsoft.com/office/drawing/2014/main" id="{E0323671-B8B0-4D53-A53E-59007D25ECA4}"/>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7F56AD27-5E32-45A0-837D-A2C20A631E56}"/>
              </a:ext>
            </a:extLst>
          </p:cNvPr>
          <p:cNvSpPr>
            <a:spLocks noGrp="1"/>
          </p:cNvSpPr>
          <p:nvPr>
            <p:ph type="sldNum" sz="quarter" idx="12"/>
          </p:nvPr>
        </p:nvSpPr>
        <p:spPr/>
        <p:txBody>
          <a:bodyPr/>
          <a:lstStyle/>
          <a:p>
            <a:fld id="{FEE47814-5A37-4FE5-8B11-0716A50720E0}" type="slidenum">
              <a:rPr lang="de-DE" smtClean="0"/>
              <a:t>‹Nr.›</a:t>
            </a:fld>
            <a:endParaRPr lang="de-DE"/>
          </a:p>
        </p:txBody>
      </p:sp>
    </p:spTree>
    <p:extLst>
      <p:ext uri="{BB962C8B-B14F-4D97-AF65-F5344CB8AC3E}">
        <p14:creationId xmlns:p14="http://schemas.microsoft.com/office/powerpoint/2010/main" val="204315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C8109B3-A1E9-4A53-B6AD-6D91057F5C84}"/>
              </a:ext>
            </a:extLst>
          </p:cNvPr>
          <p:cNvSpPr>
            <a:spLocks noGrp="1"/>
          </p:cNvSpPr>
          <p:nvPr>
            <p:ph type="dt" sz="half" idx="10"/>
          </p:nvPr>
        </p:nvSpPr>
        <p:spPr/>
        <p:txBody>
          <a:bodyPr/>
          <a:lstStyle/>
          <a:p>
            <a:fld id="{92A1D250-275E-4912-986A-0699795EC905}" type="datetimeFigureOut">
              <a:rPr lang="de-DE" smtClean="0"/>
              <a:t>09.03.2019</a:t>
            </a:fld>
            <a:endParaRPr lang="de-DE"/>
          </a:p>
        </p:txBody>
      </p:sp>
      <p:sp>
        <p:nvSpPr>
          <p:cNvPr id="3" name="Fußzeilenplatzhalter 2">
            <a:extLst>
              <a:ext uri="{FF2B5EF4-FFF2-40B4-BE49-F238E27FC236}">
                <a16:creationId xmlns:a16="http://schemas.microsoft.com/office/drawing/2014/main" id="{1A6BBBCC-7559-413E-B8CE-16307A23AEC2}"/>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4250F4E1-F231-4A3D-8DE5-A11677A054B7}"/>
              </a:ext>
            </a:extLst>
          </p:cNvPr>
          <p:cNvSpPr>
            <a:spLocks noGrp="1"/>
          </p:cNvSpPr>
          <p:nvPr>
            <p:ph type="sldNum" sz="quarter" idx="12"/>
          </p:nvPr>
        </p:nvSpPr>
        <p:spPr/>
        <p:txBody>
          <a:bodyPr/>
          <a:lstStyle/>
          <a:p>
            <a:fld id="{FEE47814-5A37-4FE5-8B11-0716A50720E0}" type="slidenum">
              <a:rPr lang="de-DE" smtClean="0"/>
              <a:t>‹Nr.›</a:t>
            </a:fld>
            <a:endParaRPr lang="de-DE"/>
          </a:p>
        </p:txBody>
      </p:sp>
    </p:spTree>
    <p:extLst>
      <p:ext uri="{BB962C8B-B14F-4D97-AF65-F5344CB8AC3E}">
        <p14:creationId xmlns:p14="http://schemas.microsoft.com/office/powerpoint/2010/main" val="2980527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0C82D6-6B7C-4626-AA31-04C2AEF62D1E}"/>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DF7C6EA3-C8C9-45FA-89D9-06DFABD34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7B14341D-C76B-4318-A4D7-973B65E8F0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BA420D31-53C5-4846-AC25-D590B2AD8775}"/>
              </a:ext>
            </a:extLst>
          </p:cNvPr>
          <p:cNvSpPr>
            <a:spLocks noGrp="1"/>
          </p:cNvSpPr>
          <p:nvPr>
            <p:ph type="dt" sz="half" idx="10"/>
          </p:nvPr>
        </p:nvSpPr>
        <p:spPr/>
        <p:txBody>
          <a:bodyPr/>
          <a:lstStyle/>
          <a:p>
            <a:fld id="{92A1D250-275E-4912-986A-0699795EC905}" type="datetimeFigureOut">
              <a:rPr lang="de-DE" smtClean="0"/>
              <a:t>09.03.2019</a:t>
            </a:fld>
            <a:endParaRPr lang="de-DE"/>
          </a:p>
        </p:txBody>
      </p:sp>
      <p:sp>
        <p:nvSpPr>
          <p:cNvPr id="6" name="Fußzeilenplatzhalter 5">
            <a:extLst>
              <a:ext uri="{FF2B5EF4-FFF2-40B4-BE49-F238E27FC236}">
                <a16:creationId xmlns:a16="http://schemas.microsoft.com/office/drawing/2014/main" id="{D98E25D7-D37C-42E3-8362-DF273DB1DD46}"/>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FDCE4573-6CBB-4E2B-9810-A80459F8D0FD}"/>
              </a:ext>
            </a:extLst>
          </p:cNvPr>
          <p:cNvSpPr>
            <a:spLocks noGrp="1"/>
          </p:cNvSpPr>
          <p:nvPr>
            <p:ph type="sldNum" sz="quarter" idx="12"/>
          </p:nvPr>
        </p:nvSpPr>
        <p:spPr/>
        <p:txBody>
          <a:bodyPr/>
          <a:lstStyle/>
          <a:p>
            <a:fld id="{FEE47814-5A37-4FE5-8B11-0716A50720E0}" type="slidenum">
              <a:rPr lang="de-DE" smtClean="0"/>
              <a:t>‹Nr.›</a:t>
            </a:fld>
            <a:endParaRPr lang="de-DE"/>
          </a:p>
        </p:txBody>
      </p:sp>
    </p:spTree>
    <p:extLst>
      <p:ext uri="{BB962C8B-B14F-4D97-AF65-F5344CB8AC3E}">
        <p14:creationId xmlns:p14="http://schemas.microsoft.com/office/powerpoint/2010/main" val="3090573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884314-22D3-4849-9760-EA86800C4C5D}"/>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CDAAD878-1BFD-4E4C-B19E-1B1FA0E655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45151275-84A6-4C8F-82C9-260F78F352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CA63D59-679F-44CF-835C-B0FD0205338C}"/>
              </a:ext>
            </a:extLst>
          </p:cNvPr>
          <p:cNvSpPr>
            <a:spLocks noGrp="1"/>
          </p:cNvSpPr>
          <p:nvPr>
            <p:ph type="dt" sz="half" idx="10"/>
          </p:nvPr>
        </p:nvSpPr>
        <p:spPr/>
        <p:txBody>
          <a:bodyPr/>
          <a:lstStyle/>
          <a:p>
            <a:fld id="{92A1D250-275E-4912-986A-0699795EC905}" type="datetimeFigureOut">
              <a:rPr lang="de-DE" smtClean="0"/>
              <a:t>09.03.2019</a:t>
            </a:fld>
            <a:endParaRPr lang="de-DE"/>
          </a:p>
        </p:txBody>
      </p:sp>
      <p:sp>
        <p:nvSpPr>
          <p:cNvPr id="6" name="Fußzeilenplatzhalter 5">
            <a:extLst>
              <a:ext uri="{FF2B5EF4-FFF2-40B4-BE49-F238E27FC236}">
                <a16:creationId xmlns:a16="http://schemas.microsoft.com/office/drawing/2014/main" id="{35AC3050-C5CB-483D-BD50-51226CAA9340}"/>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9330ED33-1255-443D-9F5F-9FF5E592A8EB}"/>
              </a:ext>
            </a:extLst>
          </p:cNvPr>
          <p:cNvSpPr>
            <a:spLocks noGrp="1"/>
          </p:cNvSpPr>
          <p:nvPr>
            <p:ph type="sldNum" sz="quarter" idx="12"/>
          </p:nvPr>
        </p:nvSpPr>
        <p:spPr/>
        <p:txBody>
          <a:bodyPr/>
          <a:lstStyle/>
          <a:p>
            <a:fld id="{FEE47814-5A37-4FE5-8B11-0716A50720E0}" type="slidenum">
              <a:rPr lang="de-DE" smtClean="0"/>
              <a:t>‹Nr.›</a:t>
            </a:fld>
            <a:endParaRPr lang="de-DE"/>
          </a:p>
        </p:txBody>
      </p:sp>
    </p:spTree>
    <p:extLst>
      <p:ext uri="{BB962C8B-B14F-4D97-AF65-F5344CB8AC3E}">
        <p14:creationId xmlns:p14="http://schemas.microsoft.com/office/powerpoint/2010/main" val="3367966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964ABC62-0990-437F-96D1-7A572BFA46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091FE251-FE51-4478-86F8-051B3D9428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018A6EA9-A235-44A9-9917-7FB7E7BB7A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A1D250-275E-4912-986A-0699795EC905}" type="datetimeFigureOut">
              <a:rPr lang="de-DE" smtClean="0"/>
              <a:t>09.03.2019</a:t>
            </a:fld>
            <a:endParaRPr lang="de-DE"/>
          </a:p>
        </p:txBody>
      </p:sp>
      <p:sp>
        <p:nvSpPr>
          <p:cNvPr id="5" name="Fußzeilenplatzhalter 4">
            <a:extLst>
              <a:ext uri="{FF2B5EF4-FFF2-40B4-BE49-F238E27FC236}">
                <a16:creationId xmlns:a16="http://schemas.microsoft.com/office/drawing/2014/main" id="{9EC8911E-E9A5-4F12-8913-7A77F6C90F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92D3EC10-5B62-4718-9104-195A9D16EF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E47814-5A37-4FE5-8B11-0716A50720E0}" type="slidenum">
              <a:rPr lang="de-DE" smtClean="0"/>
              <a:t>‹Nr.›</a:t>
            </a:fld>
            <a:endParaRPr lang="de-DE"/>
          </a:p>
        </p:txBody>
      </p:sp>
    </p:spTree>
    <p:extLst>
      <p:ext uri="{BB962C8B-B14F-4D97-AF65-F5344CB8AC3E}">
        <p14:creationId xmlns:p14="http://schemas.microsoft.com/office/powerpoint/2010/main" val="4524647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hyperlink" Target="https://www.udemy.com/user/gamedevtv/?key=taught_courses&amp;taught_courses=1" TargetMode="External"/><Relationship Id="rId5" Type="http://schemas.openxmlformats.org/officeDocument/2006/relationships/hyperlink" Target="https://store.unity.com/" TargetMode="External"/><Relationship Id="rId4" Type="http://schemas.openxmlformats.org/officeDocument/2006/relationships/hyperlink" Target="https://github.com/ipevr/RPG2/tree/feature/Zukunftstag_2019"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89711995-FF0D-4DF3-BE8F-4F9D98FD7FEF}"/>
              </a:ext>
            </a:extLst>
          </p:cNvPr>
          <p:cNvSpPr txBox="1"/>
          <p:nvPr/>
        </p:nvSpPr>
        <p:spPr>
          <a:xfrm>
            <a:off x="647536" y="533727"/>
            <a:ext cx="3249223" cy="369332"/>
          </a:xfrm>
          <a:prstGeom prst="rect">
            <a:avLst/>
          </a:prstGeom>
          <a:noFill/>
        </p:spPr>
        <p:txBody>
          <a:bodyPr wrap="none" rtlCol="0">
            <a:spAutoFit/>
          </a:bodyPr>
          <a:lstStyle/>
          <a:p>
            <a:r>
              <a:rPr lang="de-DE" dirty="0"/>
              <a:t>Erstellen des Skriptes „</a:t>
            </a:r>
            <a:r>
              <a:rPr lang="de-DE" dirty="0" err="1"/>
              <a:t>Mover.cs</a:t>
            </a:r>
            <a:r>
              <a:rPr lang="de-DE" dirty="0"/>
              <a:t>“</a:t>
            </a:r>
          </a:p>
        </p:txBody>
      </p:sp>
      <p:sp>
        <p:nvSpPr>
          <p:cNvPr id="5" name="Textfeld 4">
            <a:extLst>
              <a:ext uri="{FF2B5EF4-FFF2-40B4-BE49-F238E27FC236}">
                <a16:creationId xmlns:a16="http://schemas.microsoft.com/office/drawing/2014/main" id="{7386F526-C2C2-4FE2-9714-7CB28464BC7B}"/>
              </a:ext>
            </a:extLst>
          </p:cNvPr>
          <p:cNvSpPr txBox="1"/>
          <p:nvPr/>
        </p:nvSpPr>
        <p:spPr>
          <a:xfrm>
            <a:off x="729950" y="1499145"/>
            <a:ext cx="11031667" cy="646331"/>
          </a:xfrm>
          <a:prstGeom prst="rect">
            <a:avLst/>
          </a:prstGeom>
          <a:noFill/>
        </p:spPr>
        <p:txBody>
          <a:bodyPr wrap="square" rtlCol="0">
            <a:spAutoFit/>
          </a:bodyPr>
          <a:lstStyle/>
          <a:p>
            <a:r>
              <a:rPr lang="de-DE" sz="1200" dirty="0"/>
              <a:t>Im Moment könnt ihr euren Spieler im Spiel nicht bewegen. Das soll sich ändern. Wenn ihr mit der Maus in den Spielbereich klickt (mit der linken Maustaste), soll die Spielfigur zu der Stelle laufen, auf die ihr geklickt habt. Hierfür wird ein „Skript“ benötigt, ein kleines Programm in der Programmiersprache C#, das dem Spieler sagt, wann er sich bewegen soll und wohin.</a:t>
            </a:r>
          </a:p>
        </p:txBody>
      </p:sp>
      <p:pic>
        <p:nvPicPr>
          <p:cNvPr id="6" name="Grafik 5">
            <a:extLst>
              <a:ext uri="{FF2B5EF4-FFF2-40B4-BE49-F238E27FC236}">
                <a16:creationId xmlns:a16="http://schemas.microsoft.com/office/drawing/2014/main" id="{1945F8A4-3A01-4AB3-84D6-1A545F112D36}"/>
              </a:ext>
            </a:extLst>
          </p:cNvPr>
          <p:cNvPicPr>
            <a:picLocks noChangeAspect="1"/>
          </p:cNvPicPr>
          <p:nvPr/>
        </p:nvPicPr>
        <p:blipFill>
          <a:blip r:embed="rId2"/>
          <a:stretch>
            <a:fillRect/>
          </a:stretch>
        </p:blipFill>
        <p:spPr>
          <a:xfrm>
            <a:off x="4882032" y="2041108"/>
            <a:ext cx="2561042" cy="1073848"/>
          </a:xfrm>
          <a:prstGeom prst="rect">
            <a:avLst/>
          </a:prstGeom>
        </p:spPr>
      </p:pic>
      <p:sp>
        <p:nvSpPr>
          <p:cNvPr id="8" name="Textfeld 7">
            <a:extLst>
              <a:ext uri="{FF2B5EF4-FFF2-40B4-BE49-F238E27FC236}">
                <a16:creationId xmlns:a16="http://schemas.microsoft.com/office/drawing/2014/main" id="{BB86B45D-89E7-468F-9FB5-72AACC95401B}"/>
              </a:ext>
            </a:extLst>
          </p:cNvPr>
          <p:cNvSpPr txBox="1"/>
          <p:nvPr/>
        </p:nvSpPr>
        <p:spPr>
          <a:xfrm>
            <a:off x="729950" y="2481620"/>
            <a:ext cx="2841312" cy="276999"/>
          </a:xfrm>
          <a:prstGeom prst="rect">
            <a:avLst/>
          </a:prstGeom>
          <a:noFill/>
        </p:spPr>
        <p:txBody>
          <a:bodyPr wrap="square" rtlCol="0">
            <a:spAutoFit/>
          </a:bodyPr>
          <a:lstStyle/>
          <a:p>
            <a:r>
              <a:rPr lang="de-DE" sz="1200" dirty="0"/>
              <a:t>1. Wählt in der „</a:t>
            </a:r>
            <a:r>
              <a:rPr lang="de-DE" sz="1200" dirty="0" err="1"/>
              <a:t>Hierarchy</a:t>
            </a:r>
            <a:r>
              <a:rPr lang="de-DE" sz="1200" dirty="0"/>
              <a:t>“ den Player aus:</a:t>
            </a:r>
          </a:p>
        </p:txBody>
      </p:sp>
      <p:sp>
        <p:nvSpPr>
          <p:cNvPr id="9" name="Textfeld 8">
            <a:extLst>
              <a:ext uri="{FF2B5EF4-FFF2-40B4-BE49-F238E27FC236}">
                <a16:creationId xmlns:a16="http://schemas.microsoft.com/office/drawing/2014/main" id="{CBB8F020-AB8D-441F-8489-EFEA7BBD1AA6}"/>
              </a:ext>
            </a:extLst>
          </p:cNvPr>
          <p:cNvSpPr txBox="1"/>
          <p:nvPr/>
        </p:nvSpPr>
        <p:spPr>
          <a:xfrm>
            <a:off x="729949" y="3588319"/>
            <a:ext cx="4034349" cy="646331"/>
          </a:xfrm>
          <a:prstGeom prst="rect">
            <a:avLst/>
          </a:prstGeom>
          <a:noFill/>
        </p:spPr>
        <p:txBody>
          <a:bodyPr wrap="square" rtlCol="0">
            <a:spAutoFit/>
          </a:bodyPr>
          <a:lstStyle/>
          <a:p>
            <a:r>
              <a:rPr lang="de-DE" sz="1200" dirty="0"/>
              <a:t>2. Rechts seht ihr nun im „Inspector“ schon das Skript „</a:t>
            </a:r>
            <a:r>
              <a:rPr lang="de-DE" sz="1200" dirty="0" err="1"/>
              <a:t>Mover</a:t>
            </a:r>
            <a:r>
              <a:rPr lang="de-DE" sz="1200" dirty="0"/>
              <a:t>“ als Komponente eures Players. Um es zu editieren, macht einen Doppelklick auf den Skript-Namen.</a:t>
            </a:r>
          </a:p>
        </p:txBody>
      </p:sp>
      <p:pic>
        <p:nvPicPr>
          <p:cNvPr id="11" name="Grafik 10">
            <a:extLst>
              <a:ext uri="{FF2B5EF4-FFF2-40B4-BE49-F238E27FC236}">
                <a16:creationId xmlns:a16="http://schemas.microsoft.com/office/drawing/2014/main" id="{FAC5ADF0-0979-41D4-B7FB-5AB8B2C5E465}"/>
              </a:ext>
            </a:extLst>
          </p:cNvPr>
          <p:cNvPicPr>
            <a:picLocks noChangeAspect="1"/>
          </p:cNvPicPr>
          <p:nvPr/>
        </p:nvPicPr>
        <p:blipFill>
          <a:blip r:embed="rId3"/>
          <a:stretch>
            <a:fillRect/>
          </a:stretch>
        </p:blipFill>
        <p:spPr>
          <a:xfrm>
            <a:off x="4882032" y="3309833"/>
            <a:ext cx="2655960" cy="1110969"/>
          </a:xfrm>
          <a:prstGeom prst="rect">
            <a:avLst/>
          </a:prstGeom>
        </p:spPr>
      </p:pic>
      <p:sp>
        <p:nvSpPr>
          <p:cNvPr id="12" name="Textfeld 11">
            <a:extLst>
              <a:ext uri="{FF2B5EF4-FFF2-40B4-BE49-F238E27FC236}">
                <a16:creationId xmlns:a16="http://schemas.microsoft.com/office/drawing/2014/main" id="{250D13E4-384A-4F72-9FDD-7940F0DE4497}"/>
              </a:ext>
            </a:extLst>
          </p:cNvPr>
          <p:cNvSpPr txBox="1"/>
          <p:nvPr/>
        </p:nvSpPr>
        <p:spPr>
          <a:xfrm>
            <a:off x="729949" y="4616528"/>
            <a:ext cx="11031667" cy="461665"/>
          </a:xfrm>
          <a:prstGeom prst="rect">
            <a:avLst/>
          </a:prstGeom>
          <a:noFill/>
        </p:spPr>
        <p:txBody>
          <a:bodyPr wrap="square" rtlCol="0">
            <a:spAutoFit/>
          </a:bodyPr>
          <a:lstStyle/>
          <a:p>
            <a:r>
              <a:rPr lang="de-DE" sz="1200" dirty="0"/>
              <a:t>3. Das Skript besteht aus einer „Klasse“, die genau wie das Skript „</a:t>
            </a:r>
            <a:r>
              <a:rPr lang="de-DE" sz="1200" dirty="0" err="1"/>
              <a:t>Mover</a:t>
            </a:r>
            <a:r>
              <a:rPr lang="de-DE" sz="1200" dirty="0"/>
              <a:t>“ heißt. Die Klasse basiert auf einer anderen Klasse „</a:t>
            </a:r>
            <a:r>
              <a:rPr lang="de-DE" sz="1200" dirty="0" err="1"/>
              <a:t>MonoBehaviour</a:t>
            </a:r>
            <a:r>
              <a:rPr lang="de-DE" sz="1200" dirty="0"/>
              <a:t>“, die dafür sorgt, dass ihr Zugriff auf einige Methoden erhaltet, die ihr für eure eigene Klasse in Unity benötigt.</a:t>
            </a:r>
          </a:p>
        </p:txBody>
      </p:sp>
      <p:pic>
        <p:nvPicPr>
          <p:cNvPr id="13" name="Grafik 12">
            <a:extLst>
              <a:ext uri="{FF2B5EF4-FFF2-40B4-BE49-F238E27FC236}">
                <a16:creationId xmlns:a16="http://schemas.microsoft.com/office/drawing/2014/main" id="{A7492FCC-4BB4-4060-9C13-BDA80090C9B4}"/>
              </a:ext>
            </a:extLst>
          </p:cNvPr>
          <p:cNvPicPr>
            <a:picLocks noChangeAspect="1"/>
          </p:cNvPicPr>
          <p:nvPr/>
        </p:nvPicPr>
        <p:blipFill>
          <a:blip r:embed="rId4"/>
          <a:stretch>
            <a:fillRect/>
          </a:stretch>
        </p:blipFill>
        <p:spPr>
          <a:xfrm>
            <a:off x="806476" y="5202267"/>
            <a:ext cx="2688259" cy="882371"/>
          </a:xfrm>
          <a:prstGeom prst="rect">
            <a:avLst/>
          </a:prstGeom>
        </p:spPr>
      </p:pic>
      <p:sp>
        <p:nvSpPr>
          <p:cNvPr id="14" name="Textfeld 13">
            <a:extLst>
              <a:ext uri="{FF2B5EF4-FFF2-40B4-BE49-F238E27FC236}">
                <a16:creationId xmlns:a16="http://schemas.microsoft.com/office/drawing/2014/main" id="{3A7FF990-10F4-4DC4-BE14-60F880068E5B}"/>
              </a:ext>
            </a:extLst>
          </p:cNvPr>
          <p:cNvSpPr txBox="1"/>
          <p:nvPr/>
        </p:nvSpPr>
        <p:spPr>
          <a:xfrm>
            <a:off x="8001981" y="2177922"/>
            <a:ext cx="3810653" cy="400110"/>
          </a:xfrm>
          <a:prstGeom prst="rect">
            <a:avLst/>
          </a:prstGeom>
          <a:solidFill>
            <a:srgbClr val="92D050"/>
          </a:solidFill>
        </p:spPr>
        <p:txBody>
          <a:bodyPr wrap="square" rtlCol="0">
            <a:spAutoFit/>
          </a:bodyPr>
          <a:lstStyle/>
          <a:p>
            <a:r>
              <a:rPr lang="de-DE" sz="1000" dirty="0"/>
              <a:t>„Player“ ist ein </a:t>
            </a:r>
            <a:r>
              <a:rPr lang="de-DE" sz="1000" dirty="0" err="1"/>
              <a:t>sogenantes</a:t>
            </a:r>
            <a:r>
              <a:rPr lang="de-DE" sz="1000" dirty="0"/>
              <a:t> „</a:t>
            </a:r>
            <a:r>
              <a:rPr lang="de-DE" sz="1000" dirty="0" err="1"/>
              <a:t>GameObject</a:t>
            </a:r>
            <a:r>
              <a:rPr lang="de-DE" sz="1000" dirty="0"/>
              <a:t>“, ein Objekt, das zum Spiel gehört.</a:t>
            </a:r>
          </a:p>
        </p:txBody>
      </p:sp>
      <p:sp>
        <p:nvSpPr>
          <p:cNvPr id="15" name="Textfeld 14">
            <a:extLst>
              <a:ext uri="{FF2B5EF4-FFF2-40B4-BE49-F238E27FC236}">
                <a16:creationId xmlns:a16="http://schemas.microsoft.com/office/drawing/2014/main" id="{7EA8A521-5C59-4C75-916E-273B468D0B45}"/>
              </a:ext>
            </a:extLst>
          </p:cNvPr>
          <p:cNvSpPr txBox="1"/>
          <p:nvPr/>
        </p:nvSpPr>
        <p:spPr>
          <a:xfrm>
            <a:off x="8001981" y="3309833"/>
            <a:ext cx="3810653" cy="400110"/>
          </a:xfrm>
          <a:prstGeom prst="rect">
            <a:avLst/>
          </a:prstGeom>
          <a:solidFill>
            <a:srgbClr val="92D050"/>
          </a:solidFill>
        </p:spPr>
        <p:txBody>
          <a:bodyPr wrap="square" rtlCol="0">
            <a:spAutoFit/>
          </a:bodyPr>
          <a:lstStyle/>
          <a:p>
            <a:r>
              <a:rPr lang="de-DE" sz="1000" dirty="0" err="1"/>
              <a:t>GameObjects</a:t>
            </a:r>
            <a:r>
              <a:rPr lang="de-DE" sz="1000" dirty="0"/>
              <a:t> können mehrere „Komponenten“ haben, die das Verhalten des Objektes bestimmen.</a:t>
            </a:r>
          </a:p>
        </p:txBody>
      </p:sp>
    </p:spTree>
    <p:extLst>
      <p:ext uri="{BB962C8B-B14F-4D97-AF65-F5344CB8AC3E}">
        <p14:creationId xmlns:p14="http://schemas.microsoft.com/office/powerpoint/2010/main" val="2634467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D629C87A-A4F7-4CBF-8936-E1012DAE540A}"/>
              </a:ext>
            </a:extLst>
          </p:cNvPr>
          <p:cNvSpPr txBox="1"/>
          <p:nvPr/>
        </p:nvSpPr>
        <p:spPr>
          <a:xfrm>
            <a:off x="729949" y="370258"/>
            <a:ext cx="11031667" cy="1384995"/>
          </a:xfrm>
          <a:prstGeom prst="rect">
            <a:avLst/>
          </a:prstGeom>
          <a:noFill/>
        </p:spPr>
        <p:txBody>
          <a:bodyPr wrap="square" rtlCol="0">
            <a:spAutoFit/>
          </a:bodyPr>
          <a:lstStyle/>
          <a:p>
            <a:r>
              <a:rPr lang="de-DE" sz="1200" dirty="0"/>
              <a:t>4. Ihr benötigt innerhalb eurer Klasse „</a:t>
            </a:r>
            <a:r>
              <a:rPr lang="de-DE" sz="1200" dirty="0" err="1"/>
              <a:t>Mover</a:t>
            </a:r>
            <a:r>
              <a:rPr lang="de-DE" sz="1200" dirty="0"/>
              <a:t>“ eine Methode „Update“. Dies ist eine Standard-Methode in Unity die einmal pro Frame automatisch ausgeführt wird, also ca. 120 mal pro Sekunde (!).</a:t>
            </a:r>
          </a:p>
          <a:p>
            <a:r>
              <a:rPr lang="de-DE" sz="1200" dirty="0"/>
              <a:t>Gebt folgendes innerhalb der Klasse ein:</a:t>
            </a:r>
          </a:p>
          <a:p>
            <a:endParaRPr lang="de-DE" sz="1200" dirty="0"/>
          </a:p>
          <a:p>
            <a:r>
              <a:rPr lang="de-DE" sz="1200" i="1" dirty="0"/>
              <a:t>private </a:t>
            </a:r>
            <a:r>
              <a:rPr lang="de-DE" sz="1200" i="1" dirty="0" err="1"/>
              <a:t>void</a:t>
            </a:r>
            <a:r>
              <a:rPr lang="de-DE" sz="1200" i="1" dirty="0"/>
              <a:t> Update() {</a:t>
            </a:r>
          </a:p>
          <a:p>
            <a:r>
              <a:rPr lang="de-DE" sz="1200" i="1" dirty="0"/>
              <a:t>        </a:t>
            </a:r>
          </a:p>
          <a:p>
            <a:r>
              <a:rPr lang="de-DE" sz="1200" i="1" dirty="0"/>
              <a:t>}</a:t>
            </a:r>
          </a:p>
        </p:txBody>
      </p:sp>
      <p:pic>
        <p:nvPicPr>
          <p:cNvPr id="5" name="Grafik 4">
            <a:extLst>
              <a:ext uri="{FF2B5EF4-FFF2-40B4-BE49-F238E27FC236}">
                <a16:creationId xmlns:a16="http://schemas.microsoft.com/office/drawing/2014/main" id="{3914D81C-78E1-46BA-849C-7147BAC44D0F}"/>
              </a:ext>
            </a:extLst>
          </p:cNvPr>
          <p:cNvPicPr>
            <a:picLocks noChangeAspect="1"/>
          </p:cNvPicPr>
          <p:nvPr/>
        </p:nvPicPr>
        <p:blipFill>
          <a:blip r:embed="rId2"/>
          <a:stretch>
            <a:fillRect/>
          </a:stretch>
        </p:blipFill>
        <p:spPr>
          <a:xfrm>
            <a:off x="2421393" y="1062755"/>
            <a:ext cx="2079967" cy="1001072"/>
          </a:xfrm>
          <a:prstGeom prst="rect">
            <a:avLst/>
          </a:prstGeom>
        </p:spPr>
      </p:pic>
      <p:sp>
        <p:nvSpPr>
          <p:cNvPr id="6" name="Textfeld 5">
            <a:extLst>
              <a:ext uri="{FF2B5EF4-FFF2-40B4-BE49-F238E27FC236}">
                <a16:creationId xmlns:a16="http://schemas.microsoft.com/office/drawing/2014/main" id="{2E3CDFA0-A780-40F6-B05A-C0FA2C219D0B}"/>
              </a:ext>
            </a:extLst>
          </p:cNvPr>
          <p:cNvSpPr txBox="1"/>
          <p:nvPr/>
        </p:nvSpPr>
        <p:spPr>
          <a:xfrm>
            <a:off x="6309225" y="1058830"/>
            <a:ext cx="5503409" cy="400110"/>
          </a:xfrm>
          <a:prstGeom prst="rect">
            <a:avLst/>
          </a:prstGeom>
          <a:solidFill>
            <a:srgbClr val="92D050"/>
          </a:solidFill>
        </p:spPr>
        <p:txBody>
          <a:bodyPr wrap="square" rtlCol="0">
            <a:spAutoFit/>
          </a:bodyPr>
          <a:lstStyle/>
          <a:p>
            <a:r>
              <a:rPr lang="de-DE" sz="1000" dirty="0"/>
              <a:t>Tipp: Gebt einfach nur an der richtigen Stelle „Update“ ein und drückt dann die „Tab“-Taste. Den Rest erledigt Visual Studio für euch.</a:t>
            </a:r>
          </a:p>
        </p:txBody>
      </p:sp>
      <p:sp>
        <p:nvSpPr>
          <p:cNvPr id="8" name="Textfeld 7">
            <a:extLst>
              <a:ext uri="{FF2B5EF4-FFF2-40B4-BE49-F238E27FC236}">
                <a16:creationId xmlns:a16="http://schemas.microsoft.com/office/drawing/2014/main" id="{9124FCE3-ABF2-49EF-831A-8871715B1255}"/>
              </a:ext>
            </a:extLst>
          </p:cNvPr>
          <p:cNvSpPr txBox="1"/>
          <p:nvPr/>
        </p:nvSpPr>
        <p:spPr>
          <a:xfrm>
            <a:off x="729949" y="2281472"/>
            <a:ext cx="11031667" cy="1384995"/>
          </a:xfrm>
          <a:prstGeom prst="rect">
            <a:avLst/>
          </a:prstGeom>
          <a:noFill/>
        </p:spPr>
        <p:txBody>
          <a:bodyPr wrap="square" rtlCol="0">
            <a:spAutoFit/>
          </a:bodyPr>
          <a:lstStyle/>
          <a:p>
            <a:r>
              <a:rPr lang="de-DE" sz="1200" dirty="0"/>
              <a:t>5. Innerhalb der Methode „Update“ sollen folgende Befehle ausgeführt werden:</a:t>
            </a:r>
          </a:p>
          <a:p>
            <a:endParaRPr lang="de-DE" sz="1200" dirty="0"/>
          </a:p>
          <a:p>
            <a:r>
              <a:rPr lang="de-DE" sz="1200" i="1" dirty="0"/>
              <a:t>private </a:t>
            </a:r>
            <a:r>
              <a:rPr lang="de-DE" sz="1200" i="1" dirty="0" err="1"/>
              <a:t>void</a:t>
            </a:r>
            <a:r>
              <a:rPr lang="de-DE" sz="1200" i="1" dirty="0"/>
              <a:t> Update() {</a:t>
            </a:r>
          </a:p>
          <a:p>
            <a:r>
              <a:rPr lang="de-DE" sz="1200" i="1" dirty="0"/>
              <a:t>         </a:t>
            </a:r>
            <a:r>
              <a:rPr lang="de-DE" sz="1200" i="1" dirty="0" err="1"/>
              <a:t>if</a:t>
            </a:r>
            <a:r>
              <a:rPr lang="de-DE" sz="1200" i="1" dirty="0"/>
              <a:t> (</a:t>
            </a:r>
            <a:r>
              <a:rPr lang="de-DE" sz="1200" i="1" dirty="0" err="1"/>
              <a:t>Input.GetMouseButton</a:t>
            </a:r>
            <a:r>
              <a:rPr lang="de-DE" sz="1200" i="1" dirty="0"/>
              <a:t>(0)) {</a:t>
            </a:r>
          </a:p>
          <a:p>
            <a:r>
              <a:rPr lang="de-DE" sz="1200" i="1" dirty="0"/>
              <a:t>                </a:t>
            </a:r>
            <a:r>
              <a:rPr lang="de-DE" sz="1200" i="1" dirty="0" err="1"/>
              <a:t>MoveToCursor</a:t>
            </a:r>
            <a:r>
              <a:rPr lang="de-DE" sz="1200" i="1" dirty="0"/>
              <a:t>();</a:t>
            </a:r>
          </a:p>
          <a:p>
            <a:r>
              <a:rPr lang="de-DE" sz="1200" i="1" dirty="0"/>
              <a:t>        }</a:t>
            </a:r>
          </a:p>
          <a:p>
            <a:r>
              <a:rPr lang="de-DE" sz="1200" i="1" dirty="0"/>
              <a:t>}</a:t>
            </a:r>
          </a:p>
        </p:txBody>
      </p:sp>
      <p:sp>
        <p:nvSpPr>
          <p:cNvPr id="9" name="Textfeld 8">
            <a:extLst>
              <a:ext uri="{FF2B5EF4-FFF2-40B4-BE49-F238E27FC236}">
                <a16:creationId xmlns:a16="http://schemas.microsoft.com/office/drawing/2014/main" id="{538C36DE-3DC1-45B7-B717-97C0E0C7FB2C}"/>
              </a:ext>
            </a:extLst>
          </p:cNvPr>
          <p:cNvSpPr txBox="1"/>
          <p:nvPr/>
        </p:nvSpPr>
        <p:spPr>
          <a:xfrm>
            <a:off x="6309226" y="2773914"/>
            <a:ext cx="5503408" cy="400110"/>
          </a:xfrm>
          <a:prstGeom prst="rect">
            <a:avLst/>
          </a:prstGeom>
          <a:solidFill>
            <a:srgbClr val="92D050"/>
          </a:solidFill>
        </p:spPr>
        <p:txBody>
          <a:bodyPr wrap="square" rtlCol="0">
            <a:spAutoFit/>
          </a:bodyPr>
          <a:lstStyle/>
          <a:p>
            <a:r>
              <a:rPr lang="de-DE" sz="1000" dirty="0"/>
              <a:t>Der Befehl fragt ab, ob die linke (=0) Maustaste gedrückt wird (</a:t>
            </a:r>
            <a:r>
              <a:rPr lang="de-DE" sz="1000" dirty="0" err="1"/>
              <a:t>Input.GetMouseButton</a:t>
            </a:r>
            <a:r>
              <a:rPr lang="de-DE" sz="1000" dirty="0"/>
              <a:t>(0)). Falls das der Fall ist (</a:t>
            </a:r>
            <a:r>
              <a:rPr lang="de-DE" sz="1000" dirty="0" err="1"/>
              <a:t>if</a:t>
            </a:r>
            <a:r>
              <a:rPr lang="de-DE" sz="1000" dirty="0"/>
              <a:t>-Befehl) soll die Methode „</a:t>
            </a:r>
            <a:r>
              <a:rPr lang="de-DE" sz="1000" dirty="0" err="1"/>
              <a:t>MoveToCursor</a:t>
            </a:r>
            <a:r>
              <a:rPr lang="de-DE" sz="1000" dirty="0"/>
              <a:t>()“ ausgeführt werden.</a:t>
            </a:r>
          </a:p>
        </p:txBody>
      </p:sp>
      <p:sp>
        <p:nvSpPr>
          <p:cNvPr id="10" name="Textfeld 9">
            <a:extLst>
              <a:ext uri="{FF2B5EF4-FFF2-40B4-BE49-F238E27FC236}">
                <a16:creationId xmlns:a16="http://schemas.microsoft.com/office/drawing/2014/main" id="{E130AB10-50FA-4D7A-B92A-78FF93A83020}"/>
              </a:ext>
            </a:extLst>
          </p:cNvPr>
          <p:cNvSpPr txBox="1"/>
          <p:nvPr/>
        </p:nvSpPr>
        <p:spPr>
          <a:xfrm>
            <a:off x="729949" y="3745297"/>
            <a:ext cx="11031667" cy="1938992"/>
          </a:xfrm>
          <a:prstGeom prst="rect">
            <a:avLst/>
          </a:prstGeom>
          <a:noFill/>
        </p:spPr>
        <p:txBody>
          <a:bodyPr wrap="square" rtlCol="0">
            <a:spAutoFit/>
          </a:bodyPr>
          <a:lstStyle/>
          <a:p>
            <a:r>
              <a:rPr lang="de-DE" sz="1200" dirty="0"/>
              <a:t>6. Die Methode „</a:t>
            </a:r>
            <a:r>
              <a:rPr lang="de-DE" sz="1200" dirty="0" err="1"/>
              <a:t>MoveToCursor</a:t>
            </a:r>
            <a:r>
              <a:rPr lang="de-DE" sz="1200" dirty="0"/>
              <a:t>“ erscheint nun rot unterkringelt. Das liegt daran, dass der Compiler diese Methode noch nicht kennt. Daher schreibt ihr als nächstes die Methode „</a:t>
            </a:r>
            <a:r>
              <a:rPr lang="de-DE" sz="1200" dirty="0" err="1"/>
              <a:t>MoveToCursor</a:t>
            </a:r>
            <a:r>
              <a:rPr lang="de-DE" sz="1200" dirty="0"/>
              <a:t>“:</a:t>
            </a:r>
          </a:p>
          <a:p>
            <a:endParaRPr lang="de-DE" sz="1200" dirty="0"/>
          </a:p>
          <a:p>
            <a:r>
              <a:rPr lang="de-DE" sz="1200" i="1" dirty="0"/>
              <a:t>private </a:t>
            </a:r>
            <a:r>
              <a:rPr lang="de-DE" sz="1200" i="1" dirty="0" err="1"/>
              <a:t>void</a:t>
            </a:r>
            <a:r>
              <a:rPr lang="de-DE" sz="1200" i="1" dirty="0"/>
              <a:t> </a:t>
            </a:r>
            <a:r>
              <a:rPr lang="de-DE" sz="1200" i="1" dirty="0" err="1"/>
              <a:t>MoveToCursor</a:t>
            </a:r>
            <a:r>
              <a:rPr lang="de-DE" sz="1200" i="1" dirty="0"/>
              <a:t>() {</a:t>
            </a:r>
          </a:p>
          <a:p>
            <a:r>
              <a:rPr lang="de-DE" sz="1200" i="1" dirty="0"/>
              <a:t>        </a:t>
            </a:r>
            <a:r>
              <a:rPr lang="de-DE" sz="1200" i="1" dirty="0" err="1"/>
              <a:t>RaycastHit</a:t>
            </a:r>
            <a:r>
              <a:rPr lang="de-DE" sz="1200" i="1" dirty="0"/>
              <a:t> </a:t>
            </a:r>
            <a:r>
              <a:rPr lang="de-DE" sz="1200" i="1" dirty="0" err="1"/>
              <a:t>hit</a:t>
            </a:r>
            <a:r>
              <a:rPr lang="de-DE" sz="1200" i="1" dirty="0"/>
              <a:t>;</a:t>
            </a:r>
          </a:p>
          <a:p>
            <a:r>
              <a:rPr lang="de-DE" sz="1200" i="1" dirty="0"/>
              <a:t>        Ray </a:t>
            </a:r>
            <a:r>
              <a:rPr lang="de-DE" sz="1200" i="1" dirty="0" err="1"/>
              <a:t>ray</a:t>
            </a:r>
            <a:r>
              <a:rPr lang="de-DE" sz="1200" i="1" dirty="0"/>
              <a:t> = </a:t>
            </a:r>
            <a:r>
              <a:rPr lang="de-DE" sz="1200" i="1" dirty="0" err="1"/>
              <a:t>Camera.main.ScreenPointToRay</a:t>
            </a:r>
            <a:r>
              <a:rPr lang="de-DE" sz="1200" i="1" dirty="0"/>
              <a:t>(</a:t>
            </a:r>
            <a:r>
              <a:rPr lang="de-DE" sz="1200" i="1" dirty="0" err="1"/>
              <a:t>Input.mousePosition</a:t>
            </a:r>
            <a:r>
              <a:rPr lang="de-DE" sz="1200" i="1" dirty="0"/>
              <a:t>);</a:t>
            </a:r>
          </a:p>
          <a:p>
            <a:r>
              <a:rPr lang="de-DE" sz="1200" i="1" dirty="0"/>
              <a:t>        </a:t>
            </a:r>
            <a:r>
              <a:rPr lang="de-DE" sz="1200" i="1" dirty="0" err="1"/>
              <a:t>if</a:t>
            </a:r>
            <a:r>
              <a:rPr lang="de-DE" sz="1200" i="1" dirty="0"/>
              <a:t> (</a:t>
            </a:r>
            <a:r>
              <a:rPr lang="de-DE" sz="1200" i="1" dirty="0" err="1"/>
              <a:t>Physics.Raycast</a:t>
            </a:r>
            <a:r>
              <a:rPr lang="de-DE" sz="1200" i="1" dirty="0"/>
              <a:t>(</a:t>
            </a:r>
            <a:r>
              <a:rPr lang="de-DE" sz="1200" i="1" dirty="0" err="1"/>
              <a:t>ray</a:t>
            </a:r>
            <a:r>
              <a:rPr lang="de-DE" sz="1200" i="1" dirty="0"/>
              <a:t>, out </a:t>
            </a:r>
            <a:r>
              <a:rPr lang="de-DE" sz="1200" i="1" dirty="0" err="1"/>
              <a:t>hit</a:t>
            </a:r>
            <a:r>
              <a:rPr lang="de-DE" sz="1200" i="1" dirty="0"/>
              <a:t>)) {</a:t>
            </a:r>
          </a:p>
          <a:p>
            <a:r>
              <a:rPr lang="de-DE" sz="1200" i="1" dirty="0"/>
              <a:t>                </a:t>
            </a:r>
            <a:r>
              <a:rPr lang="de-DE" sz="1200" i="1" dirty="0" err="1"/>
              <a:t>GetComponent</a:t>
            </a:r>
            <a:r>
              <a:rPr lang="de-DE" sz="1200" i="1" dirty="0"/>
              <a:t>&lt;</a:t>
            </a:r>
            <a:r>
              <a:rPr lang="de-DE" sz="1200" i="1" dirty="0" err="1"/>
              <a:t>NavMeshAgent</a:t>
            </a:r>
            <a:r>
              <a:rPr lang="de-DE" sz="1200" i="1" dirty="0"/>
              <a:t>&gt;().</a:t>
            </a:r>
            <a:r>
              <a:rPr lang="de-DE" sz="1200" i="1" dirty="0" err="1"/>
              <a:t>destination</a:t>
            </a:r>
            <a:r>
              <a:rPr lang="de-DE" sz="1200" i="1" dirty="0"/>
              <a:t> = </a:t>
            </a:r>
            <a:r>
              <a:rPr lang="de-DE" sz="1200" i="1" dirty="0" err="1"/>
              <a:t>hit.point</a:t>
            </a:r>
            <a:r>
              <a:rPr lang="de-DE" sz="1200" i="1" dirty="0"/>
              <a:t>;</a:t>
            </a:r>
          </a:p>
          <a:p>
            <a:r>
              <a:rPr lang="de-DE" sz="1200" i="1" dirty="0"/>
              <a:t>        }</a:t>
            </a:r>
          </a:p>
          <a:p>
            <a:r>
              <a:rPr lang="de-DE" sz="1200" i="1" dirty="0"/>
              <a:t>}</a:t>
            </a:r>
          </a:p>
        </p:txBody>
      </p:sp>
      <p:sp>
        <p:nvSpPr>
          <p:cNvPr id="12" name="Textfeld 11">
            <a:extLst>
              <a:ext uri="{FF2B5EF4-FFF2-40B4-BE49-F238E27FC236}">
                <a16:creationId xmlns:a16="http://schemas.microsoft.com/office/drawing/2014/main" id="{17E565BC-9B5B-4ED0-83E0-F7716EE21AFC}"/>
              </a:ext>
            </a:extLst>
          </p:cNvPr>
          <p:cNvSpPr txBox="1"/>
          <p:nvPr/>
        </p:nvSpPr>
        <p:spPr>
          <a:xfrm>
            <a:off x="729949" y="5888504"/>
            <a:ext cx="11031667" cy="276999"/>
          </a:xfrm>
          <a:prstGeom prst="rect">
            <a:avLst/>
          </a:prstGeom>
          <a:noFill/>
        </p:spPr>
        <p:txBody>
          <a:bodyPr wrap="square" rtlCol="0">
            <a:spAutoFit/>
          </a:bodyPr>
          <a:lstStyle/>
          <a:p>
            <a:r>
              <a:rPr lang="de-DE" sz="1200" dirty="0"/>
              <a:t>7. Speichert das Skript, kehrt nach Unity zurück und drückt die „Play“-Taste. Probiert aus, ob eure Figur sich nun mit der Maus steuern lässt!</a:t>
            </a:r>
            <a:endParaRPr lang="de-DE" sz="1200" i="1" dirty="0"/>
          </a:p>
        </p:txBody>
      </p:sp>
      <p:sp>
        <p:nvSpPr>
          <p:cNvPr id="13" name="Textfeld 12">
            <a:extLst>
              <a:ext uri="{FF2B5EF4-FFF2-40B4-BE49-F238E27FC236}">
                <a16:creationId xmlns:a16="http://schemas.microsoft.com/office/drawing/2014/main" id="{1587D4B0-501F-4DA4-989E-A91544D143E2}"/>
              </a:ext>
            </a:extLst>
          </p:cNvPr>
          <p:cNvSpPr txBox="1"/>
          <p:nvPr/>
        </p:nvSpPr>
        <p:spPr>
          <a:xfrm>
            <a:off x="6309225" y="3283867"/>
            <a:ext cx="5503409" cy="400110"/>
          </a:xfrm>
          <a:prstGeom prst="rect">
            <a:avLst/>
          </a:prstGeom>
          <a:solidFill>
            <a:srgbClr val="92D050"/>
          </a:solidFill>
        </p:spPr>
        <p:txBody>
          <a:bodyPr wrap="square" rtlCol="0">
            <a:spAutoFit/>
          </a:bodyPr>
          <a:lstStyle/>
          <a:p>
            <a:r>
              <a:rPr lang="de-DE" sz="1000" dirty="0"/>
              <a:t>Die geschweiften Klammer {} definieren einen Anweisungsblock. Ale Befehle innerhalb eines Anweisungsblock gehören z.B. zu einer </a:t>
            </a:r>
            <a:r>
              <a:rPr lang="de-DE" sz="1000" dirty="0" err="1"/>
              <a:t>if</a:t>
            </a:r>
            <a:r>
              <a:rPr lang="de-DE" sz="1000" dirty="0"/>
              <a:t>-Anweisung.</a:t>
            </a:r>
          </a:p>
        </p:txBody>
      </p:sp>
      <p:sp>
        <p:nvSpPr>
          <p:cNvPr id="14" name="Textfeld 13">
            <a:extLst>
              <a:ext uri="{FF2B5EF4-FFF2-40B4-BE49-F238E27FC236}">
                <a16:creationId xmlns:a16="http://schemas.microsoft.com/office/drawing/2014/main" id="{7E7059D7-7CF5-4628-A552-261EE3244913}"/>
              </a:ext>
            </a:extLst>
          </p:cNvPr>
          <p:cNvSpPr txBox="1"/>
          <p:nvPr/>
        </p:nvSpPr>
        <p:spPr>
          <a:xfrm>
            <a:off x="6309225" y="4282452"/>
            <a:ext cx="5503409" cy="246221"/>
          </a:xfrm>
          <a:prstGeom prst="rect">
            <a:avLst/>
          </a:prstGeom>
          <a:solidFill>
            <a:srgbClr val="92D050"/>
          </a:solidFill>
        </p:spPr>
        <p:txBody>
          <a:bodyPr wrap="square" rtlCol="0">
            <a:spAutoFit/>
          </a:bodyPr>
          <a:lstStyle/>
          <a:p>
            <a:r>
              <a:rPr lang="de-DE" sz="1000" dirty="0"/>
              <a:t>Jeder Befehl muss mit einem „;“ abgeschlossen werden.</a:t>
            </a:r>
          </a:p>
        </p:txBody>
      </p:sp>
      <p:sp>
        <p:nvSpPr>
          <p:cNvPr id="15" name="Textfeld 14">
            <a:extLst>
              <a:ext uri="{FF2B5EF4-FFF2-40B4-BE49-F238E27FC236}">
                <a16:creationId xmlns:a16="http://schemas.microsoft.com/office/drawing/2014/main" id="{43CEF80E-A727-4916-BEF1-AD7B3A68F9CF}"/>
              </a:ext>
            </a:extLst>
          </p:cNvPr>
          <p:cNvSpPr txBox="1"/>
          <p:nvPr/>
        </p:nvSpPr>
        <p:spPr>
          <a:xfrm>
            <a:off x="6309225" y="4609777"/>
            <a:ext cx="5503409" cy="400110"/>
          </a:xfrm>
          <a:prstGeom prst="rect">
            <a:avLst/>
          </a:prstGeom>
          <a:solidFill>
            <a:srgbClr val="92D050"/>
          </a:solidFill>
        </p:spPr>
        <p:txBody>
          <a:bodyPr wrap="square" rtlCol="0">
            <a:spAutoFit/>
          </a:bodyPr>
          <a:lstStyle/>
          <a:p>
            <a:r>
              <a:rPr lang="de-DE" sz="1000" dirty="0"/>
              <a:t>„</a:t>
            </a:r>
            <a:r>
              <a:rPr lang="de-DE" sz="1000" dirty="0" err="1"/>
              <a:t>void</a:t>
            </a:r>
            <a:r>
              <a:rPr lang="de-DE" sz="1000" dirty="0"/>
              <a:t>“ bedeutet, dass die Methode keinen Rückgabewert hat. Sie wird also einfach nur ausgeführt, ohne dass sie irgendein Ergebnis zurückliefert.</a:t>
            </a:r>
          </a:p>
        </p:txBody>
      </p:sp>
      <p:sp>
        <p:nvSpPr>
          <p:cNvPr id="16" name="Textfeld 15">
            <a:extLst>
              <a:ext uri="{FF2B5EF4-FFF2-40B4-BE49-F238E27FC236}">
                <a16:creationId xmlns:a16="http://schemas.microsoft.com/office/drawing/2014/main" id="{3AFD64A4-18E6-44E9-BB5B-12F0B939F228}"/>
              </a:ext>
            </a:extLst>
          </p:cNvPr>
          <p:cNvSpPr txBox="1"/>
          <p:nvPr/>
        </p:nvSpPr>
        <p:spPr>
          <a:xfrm>
            <a:off x="6309225" y="5147033"/>
            <a:ext cx="5503409" cy="400110"/>
          </a:xfrm>
          <a:prstGeom prst="rect">
            <a:avLst/>
          </a:prstGeom>
          <a:solidFill>
            <a:srgbClr val="92D050"/>
          </a:solidFill>
        </p:spPr>
        <p:txBody>
          <a:bodyPr wrap="square" rtlCol="0">
            <a:spAutoFit/>
          </a:bodyPr>
          <a:lstStyle/>
          <a:p>
            <a:r>
              <a:rPr lang="de-DE" sz="1000" dirty="0"/>
              <a:t>Wenn ihr wollt, könnt ihr auf den folgenden Seiten noch die Bedeutung der einzelnen Befehle nachlesen.</a:t>
            </a:r>
          </a:p>
        </p:txBody>
      </p:sp>
    </p:spTree>
    <p:extLst>
      <p:ext uri="{BB962C8B-B14F-4D97-AF65-F5344CB8AC3E}">
        <p14:creationId xmlns:p14="http://schemas.microsoft.com/office/powerpoint/2010/main" val="1809222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10C6C4AD-DA99-4810-A602-1CE4C7EF8670}"/>
              </a:ext>
            </a:extLst>
          </p:cNvPr>
          <p:cNvSpPr txBox="1"/>
          <p:nvPr/>
        </p:nvSpPr>
        <p:spPr>
          <a:xfrm>
            <a:off x="729950" y="248600"/>
            <a:ext cx="6910980" cy="5693866"/>
          </a:xfrm>
          <a:prstGeom prst="rect">
            <a:avLst/>
          </a:prstGeom>
          <a:noFill/>
        </p:spPr>
        <p:txBody>
          <a:bodyPr wrap="square" rtlCol="0">
            <a:spAutoFit/>
          </a:bodyPr>
          <a:lstStyle/>
          <a:p>
            <a:r>
              <a:rPr lang="de-DE" sz="1600" b="1" dirty="0"/>
              <a:t>Was macht die Methode „</a:t>
            </a:r>
            <a:r>
              <a:rPr lang="de-DE" sz="1600" b="1" dirty="0" err="1"/>
              <a:t>MoveToCursor</a:t>
            </a:r>
            <a:r>
              <a:rPr lang="de-DE" sz="1600" b="1" dirty="0"/>
              <a:t>“ im einzelnen?</a:t>
            </a:r>
          </a:p>
          <a:p>
            <a:endParaRPr lang="de-DE" sz="1200" dirty="0"/>
          </a:p>
          <a:p>
            <a:r>
              <a:rPr lang="de-DE" sz="1200" i="1" dirty="0" err="1"/>
              <a:t>RaycastHit</a:t>
            </a:r>
            <a:r>
              <a:rPr lang="de-DE" sz="1200" i="1" dirty="0"/>
              <a:t> </a:t>
            </a:r>
            <a:r>
              <a:rPr lang="de-DE" sz="1200" i="1" dirty="0" err="1"/>
              <a:t>hit</a:t>
            </a:r>
            <a:r>
              <a:rPr lang="de-DE" sz="1200" i="1" dirty="0"/>
              <a:t>;</a:t>
            </a:r>
          </a:p>
          <a:p>
            <a:r>
              <a:rPr lang="de-DE" sz="1200" dirty="0"/>
              <a:t>Hier wird eine Variable „</a:t>
            </a:r>
            <a:r>
              <a:rPr lang="de-DE" sz="1200" dirty="0" err="1"/>
              <a:t>hit</a:t>
            </a:r>
            <a:r>
              <a:rPr lang="de-DE" sz="1200" dirty="0"/>
              <a:t>“ vom Typ „</a:t>
            </a:r>
            <a:r>
              <a:rPr lang="de-DE" sz="1200" dirty="0" err="1"/>
              <a:t>RaycastHit</a:t>
            </a:r>
            <a:r>
              <a:rPr lang="de-DE" sz="1200" dirty="0"/>
              <a:t>“ definiert. Wofür die Variable benötigt wird, seht ihr im Folgenden.</a:t>
            </a:r>
          </a:p>
          <a:p>
            <a:endParaRPr lang="de-DE" sz="1200" dirty="0"/>
          </a:p>
          <a:p>
            <a:r>
              <a:rPr lang="de-DE" sz="1200" i="1" dirty="0"/>
              <a:t> Ray </a:t>
            </a:r>
            <a:r>
              <a:rPr lang="de-DE" sz="1200" i="1" dirty="0" err="1"/>
              <a:t>ray</a:t>
            </a:r>
            <a:r>
              <a:rPr lang="de-DE" sz="1200" i="1" dirty="0"/>
              <a:t> = </a:t>
            </a:r>
            <a:r>
              <a:rPr lang="de-DE" sz="1200" i="1" dirty="0" err="1"/>
              <a:t>Camera.main.ScreenPointToRay</a:t>
            </a:r>
            <a:r>
              <a:rPr lang="de-DE" sz="1200" i="1" dirty="0"/>
              <a:t>(</a:t>
            </a:r>
            <a:r>
              <a:rPr lang="de-DE" sz="1200" i="1" dirty="0" err="1"/>
              <a:t>Input.mousePosition</a:t>
            </a:r>
            <a:r>
              <a:rPr lang="de-DE" sz="1200" i="1" dirty="0"/>
              <a:t>);</a:t>
            </a:r>
          </a:p>
          <a:p>
            <a:r>
              <a:rPr lang="de-DE" sz="1200" dirty="0"/>
              <a:t>Mit diesem Befehl wird von der Kamera aus ein unsichtbarer Strahl zur aktuellen Mausposition erzeugt. Der Strahl trifft auf das Gelände, auf dem eure Figur läuft, und zwar genau dort, wo sich gerade eure Maus befindet. Der Strahl wird in der Variablen „</a:t>
            </a:r>
            <a:r>
              <a:rPr lang="de-DE" sz="1200" dirty="0" err="1"/>
              <a:t>ray</a:t>
            </a:r>
            <a:r>
              <a:rPr lang="de-DE" sz="1200" dirty="0"/>
              <a:t>“ gespeichert.</a:t>
            </a:r>
          </a:p>
          <a:p>
            <a:endParaRPr lang="de-DE" sz="1200" dirty="0"/>
          </a:p>
          <a:p>
            <a:endParaRPr lang="de-DE" sz="1200" dirty="0"/>
          </a:p>
          <a:p>
            <a:endParaRPr lang="de-DE" sz="1200" dirty="0"/>
          </a:p>
          <a:p>
            <a:r>
              <a:rPr lang="en-US" sz="1200" i="1" dirty="0" err="1"/>
              <a:t>Physics.Raycast</a:t>
            </a:r>
            <a:r>
              <a:rPr lang="en-US" sz="1200" i="1" dirty="0"/>
              <a:t>(ray, out hit) </a:t>
            </a:r>
            <a:r>
              <a:rPr lang="en-US" sz="1200" dirty="0" err="1"/>
              <a:t>innerhalb</a:t>
            </a:r>
            <a:r>
              <a:rPr lang="en-US" sz="1200" dirty="0"/>
              <a:t> der if-</a:t>
            </a:r>
            <a:r>
              <a:rPr lang="en-US" sz="1200" dirty="0" err="1"/>
              <a:t>Anweisung</a:t>
            </a:r>
            <a:endParaRPr lang="en-US" sz="1200" dirty="0"/>
          </a:p>
          <a:p>
            <a:r>
              <a:rPr lang="en-US" sz="1200" dirty="0"/>
              <a:t>Der </a:t>
            </a:r>
            <a:r>
              <a:rPr lang="en-US" sz="1200" dirty="0" err="1"/>
              <a:t>Strahl</a:t>
            </a:r>
            <a:r>
              <a:rPr lang="en-US" sz="1200" dirty="0"/>
              <a:t> </a:t>
            </a:r>
            <a:r>
              <a:rPr lang="en-US" sz="1200" dirty="0" err="1"/>
              <a:t>wird</a:t>
            </a:r>
            <a:r>
              <a:rPr lang="en-US" sz="1200" dirty="0"/>
              <a:t> “</a:t>
            </a:r>
            <a:r>
              <a:rPr lang="en-US" sz="1200" dirty="0" err="1"/>
              <a:t>gesendet</a:t>
            </a:r>
            <a:r>
              <a:rPr lang="en-US" sz="1200" dirty="0"/>
              <a:t>”. Falls </a:t>
            </a:r>
            <a:r>
              <a:rPr lang="en-US" sz="1200" dirty="0" err="1"/>
              <a:t>er</a:t>
            </a:r>
            <a:r>
              <a:rPr lang="en-US" sz="1200" dirty="0"/>
              <a:t> </a:t>
            </a:r>
            <a:r>
              <a:rPr lang="en-US" sz="1200" dirty="0" err="1"/>
              <a:t>irgendetwas</a:t>
            </a:r>
            <a:r>
              <a:rPr lang="en-US" sz="1200" dirty="0"/>
              <a:t> </a:t>
            </a:r>
            <a:r>
              <a:rPr lang="en-US" sz="1200" dirty="0" err="1"/>
              <a:t>trifft</a:t>
            </a:r>
            <a:r>
              <a:rPr lang="en-US" sz="1200" dirty="0"/>
              <a:t>, </a:t>
            </a:r>
            <a:r>
              <a:rPr lang="en-US" sz="1200" dirty="0" err="1"/>
              <a:t>wird</a:t>
            </a:r>
            <a:r>
              <a:rPr lang="en-US" sz="1200" dirty="0"/>
              <a:t> das </a:t>
            </a:r>
            <a:r>
              <a:rPr lang="en-US" sz="1200" dirty="0" err="1"/>
              <a:t>Trefferergebnis</a:t>
            </a:r>
            <a:r>
              <a:rPr lang="en-US" sz="1200" dirty="0"/>
              <a:t> in der </a:t>
            </a:r>
            <a:r>
              <a:rPr lang="en-US" sz="1200" dirty="0" err="1"/>
              <a:t>Variablen</a:t>
            </a:r>
            <a:r>
              <a:rPr lang="en-US" sz="1200" dirty="0"/>
              <a:t> “hit” </a:t>
            </a:r>
            <a:r>
              <a:rPr lang="en-US" sz="1200" dirty="0" err="1"/>
              <a:t>gespeichert</a:t>
            </a:r>
            <a:r>
              <a:rPr lang="en-US" sz="1200" dirty="0"/>
              <a:t>, die </a:t>
            </a:r>
            <a:r>
              <a:rPr lang="en-US" sz="1200" dirty="0" err="1"/>
              <a:t>wir</a:t>
            </a:r>
            <a:r>
              <a:rPr lang="en-US" sz="1200" dirty="0"/>
              <a:t> </a:t>
            </a:r>
            <a:r>
              <a:rPr lang="en-US" sz="1200" dirty="0" err="1"/>
              <a:t>oben</a:t>
            </a:r>
            <a:r>
              <a:rPr lang="en-US" sz="1200" dirty="0"/>
              <a:t> </a:t>
            </a:r>
            <a:r>
              <a:rPr lang="en-US" sz="1200" dirty="0" err="1"/>
              <a:t>bereits</a:t>
            </a:r>
            <a:r>
              <a:rPr lang="en-US" sz="1200" dirty="0"/>
              <a:t> </a:t>
            </a:r>
            <a:r>
              <a:rPr lang="en-US" sz="1200" dirty="0" err="1"/>
              <a:t>definiert</a:t>
            </a:r>
            <a:r>
              <a:rPr lang="en-US" sz="1200" dirty="0"/>
              <a:t> </a:t>
            </a:r>
            <a:r>
              <a:rPr lang="en-US" sz="1200" dirty="0" err="1"/>
              <a:t>haben</a:t>
            </a:r>
            <a:r>
              <a:rPr lang="en-US" sz="1200" dirty="0"/>
              <a:t>.</a:t>
            </a:r>
          </a:p>
          <a:p>
            <a:endParaRPr lang="en-US" sz="1200" dirty="0"/>
          </a:p>
          <a:p>
            <a:endParaRPr lang="en-US" sz="1200" dirty="0"/>
          </a:p>
          <a:p>
            <a:endParaRPr lang="en-US" sz="1200" dirty="0"/>
          </a:p>
          <a:p>
            <a:r>
              <a:rPr lang="de-DE" sz="1200" i="1" dirty="0"/>
              <a:t> </a:t>
            </a:r>
            <a:r>
              <a:rPr lang="de-DE" sz="1200" i="1" dirty="0" err="1"/>
              <a:t>if</a:t>
            </a:r>
            <a:r>
              <a:rPr lang="de-DE" sz="1200" i="1" dirty="0"/>
              <a:t> (</a:t>
            </a:r>
            <a:r>
              <a:rPr lang="de-DE" sz="1200" i="1" dirty="0" err="1"/>
              <a:t>Physics.Raycast</a:t>
            </a:r>
            <a:r>
              <a:rPr lang="de-DE" sz="1200" i="1" dirty="0"/>
              <a:t>(</a:t>
            </a:r>
            <a:r>
              <a:rPr lang="de-DE" sz="1200" i="1" dirty="0" err="1"/>
              <a:t>ray</a:t>
            </a:r>
            <a:r>
              <a:rPr lang="de-DE" sz="1200" i="1" dirty="0"/>
              <a:t>, out </a:t>
            </a:r>
            <a:r>
              <a:rPr lang="de-DE" sz="1200" i="1" dirty="0" err="1"/>
              <a:t>hit</a:t>
            </a:r>
            <a:r>
              <a:rPr lang="de-DE" sz="1200" i="1" dirty="0"/>
              <a:t>)) {</a:t>
            </a:r>
          </a:p>
          <a:p>
            <a:r>
              <a:rPr lang="de-DE" sz="1200" i="1" dirty="0"/>
              <a:t>            </a:t>
            </a:r>
            <a:r>
              <a:rPr lang="de-DE" sz="1200" i="1" dirty="0" err="1"/>
              <a:t>GetComponent</a:t>
            </a:r>
            <a:r>
              <a:rPr lang="de-DE" sz="1200" i="1" dirty="0"/>
              <a:t>&lt;</a:t>
            </a:r>
            <a:r>
              <a:rPr lang="de-DE" sz="1200" i="1" dirty="0" err="1"/>
              <a:t>NavMeshAgent</a:t>
            </a:r>
            <a:r>
              <a:rPr lang="de-DE" sz="1200" i="1" dirty="0"/>
              <a:t>&gt;().</a:t>
            </a:r>
            <a:r>
              <a:rPr lang="de-DE" sz="1200" i="1" dirty="0" err="1"/>
              <a:t>destination</a:t>
            </a:r>
            <a:r>
              <a:rPr lang="de-DE" sz="1200" i="1" dirty="0"/>
              <a:t> = </a:t>
            </a:r>
            <a:r>
              <a:rPr lang="de-DE" sz="1200" i="1" dirty="0" err="1"/>
              <a:t>hit.point</a:t>
            </a:r>
            <a:r>
              <a:rPr lang="de-DE" sz="1200" i="1" dirty="0"/>
              <a:t>;</a:t>
            </a:r>
          </a:p>
          <a:p>
            <a:r>
              <a:rPr lang="de-DE" sz="1200" i="1" dirty="0"/>
              <a:t>}</a:t>
            </a:r>
          </a:p>
          <a:p>
            <a:r>
              <a:rPr lang="de-DE" sz="1200" dirty="0"/>
              <a:t>Falls der Strahl etwas getroffen hat, wird dem „</a:t>
            </a:r>
            <a:r>
              <a:rPr lang="de-DE" sz="1200" dirty="0" err="1"/>
              <a:t>NavMeshAgent</a:t>
            </a:r>
            <a:r>
              <a:rPr lang="de-DE" sz="1200" dirty="0"/>
              <a:t>“, eine weitere Komponente eures Players, eine Zielkoordinate mitgeteilt, nämlich die Koordinate des Punkts, die der Strahl getroffen hat. Hat der </a:t>
            </a:r>
            <a:r>
              <a:rPr lang="de-DE" sz="1200" dirty="0" err="1"/>
              <a:t>NavMeshAgent</a:t>
            </a:r>
            <a:r>
              <a:rPr lang="de-DE" sz="1200" dirty="0"/>
              <a:t> einen Zielpunkt, sorgt er dafür, dass die Spielfigur mit einer bestimmten, einstellbaren Geschwindigkeit dort hin läuft.</a:t>
            </a:r>
          </a:p>
          <a:p>
            <a:endParaRPr lang="de-DE" sz="1200" dirty="0"/>
          </a:p>
          <a:p>
            <a:endParaRPr lang="de-DE" sz="1200" dirty="0"/>
          </a:p>
          <a:p>
            <a:r>
              <a:rPr lang="de-DE" sz="1200" dirty="0"/>
              <a:t>Alle Befehle werden ca. 120 mal pro Sekunde ausgeführt (je nach Geschwindigkeit des Rechners), was dafür sorgt, dass die Spielfigur ständig eurer Maus folgt, solange ihr die linke Maustaste gedrückt haltet.</a:t>
            </a:r>
          </a:p>
        </p:txBody>
      </p:sp>
      <p:pic>
        <p:nvPicPr>
          <p:cNvPr id="6" name="Grafik 5">
            <a:extLst>
              <a:ext uri="{FF2B5EF4-FFF2-40B4-BE49-F238E27FC236}">
                <a16:creationId xmlns:a16="http://schemas.microsoft.com/office/drawing/2014/main" id="{FDEA643C-DBAB-4E4A-9C59-C85CC4D2FD04}"/>
              </a:ext>
            </a:extLst>
          </p:cNvPr>
          <p:cNvPicPr>
            <a:picLocks noChangeAspect="1"/>
          </p:cNvPicPr>
          <p:nvPr/>
        </p:nvPicPr>
        <p:blipFill>
          <a:blip r:embed="rId2"/>
          <a:stretch>
            <a:fillRect/>
          </a:stretch>
        </p:blipFill>
        <p:spPr>
          <a:xfrm>
            <a:off x="7566364" y="1308224"/>
            <a:ext cx="2942039" cy="664798"/>
          </a:xfrm>
          <a:prstGeom prst="rect">
            <a:avLst/>
          </a:prstGeom>
        </p:spPr>
      </p:pic>
      <p:pic>
        <p:nvPicPr>
          <p:cNvPr id="7" name="Grafik 6">
            <a:extLst>
              <a:ext uri="{FF2B5EF4-FFF2-40B4-BE49-F238E27FC236}">
                <a16:creationId xmlns:a16="http://schemas.microsoft.com/office/drawing/2014/main" id="{CE367284-0F6D-4D2E-9253-9D79FF491D66}"/>
              </a:ext>
            </a:extLst>
          </p:cNvPr>
          <p:cNvPicPr>
            <a:picLocks noChangeAspect="1"/>
          </p:cNvPicPr>
          <p:nvPr/>
        </p:nvPicPr>
        <p:blipFill>
          <a:blip r:embed="rId3"/>
          <a:stretch>
            <a:fillRect/>
          </a:stretch>
        </p:blipFill>
        <p:spPr>
          <a:xfrm>
            <a:off x="7566364" y="2248308"/>
            <a:ext cx="3682596" cy="2296241"/>
          </a:xfrm>
          <a:prstGeom prst="rect">
            <a:avLst/>
          </a:prstGeom>
        </p:spPr>
      </p:pic>
      <p:pic>
        <p:nvPicPr>
          <p:cNvPr id="8" name="Grafik 7">
            <a:extLst>
              <a:ext uri="{FF2B5EF4-FFF2-40B4-BE49-F238E27FC236}">
                <a16:creationId xmlns:a16="http://schemas.microsoft.com/office/drawing/2014/main" id="{2A744497-0DFF-4927-A165-683E0B9CA246}"/>
              </a:ext>
            </a:extLst>
          </p:cNvPr>
          <p:cNvPicPr>
            <a:picLocks noChangeAspect="1"/>
          </p:cNvPicPr>
          <p:nvPr/>
        </p:nvPicPr>
        <p:blipFill>
          <a:blip r:embed="rId4"/>
          <a:stretch>
            <a:fillRect/>
          </a:stretch>
        </p:blipFill>
        <p:spPr>
          <a:xfrm>
            <a:off x="7566364" y="4649010"/>
            <a:ext cx="2830491" cy="1801532"/>
          </a:xfrm>
          <a:prstGeom prst="rect">
            <a:avLst/>
          </a:prstGeom>
        </p:spPr>
      </p:pic>
    </p:spTree>
    <p:extLst>
      <p:ext uri="{BB962C8B-B14F-4D97-AF65-F5344CB8AC3E}">
        <p14:creationId xmlns:p14="http://schemas.microsoft.com/office/powerpoint/2010/main" val="1200532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9C5DF6AA-3386-4002-BD80-37198B5D2B75}"/>
              </a:ext>
            </a:extLst>
          </p:cNvPr>
          <p:cNvPicPr>
            <a:picLocks noChangeAspect="1"/>
          </p:cNvPicPr>
          <p:nvPr/>
        </p:nvPicPr>
        <p:blipFill>
          <a:blip r:embed="rId2"/>
          <a:stretch>
            <a:fillRect/>
          </a:stretch>
        </p:blipFill>
        <p:spPr>
          <a:xfrm>
            <a:off x="4713279" y="580355"/>
            <a:ext cx="3930943" cy="2452275"/>
          </a:xfrm>
          <a:prstGeom prst="rect">
            <a:avLst/>
          </a:prstGeom>
        </p:spPr>
      </p:pic>
      <p:pic>
        <p:nvPicPr>
          <p:cNvPr id="5" name="Grafik 4">
            <a:extLst>
              <a:ext uri="{FF2B5EF4-FFF2-40B4-BE49-F238E27FC236}">
                <a16:creationId xmlns:a16="http://schemas.microsoft.com/office/drawing/2014/main" id="{0D21F170-2E50-4224-8C3D-F2E6F72602AA}"/>
              </a:ext>
            </a:extLst>
          </p:cNvPr>
          <p:cNvPicPr>
            <a:picLocks noChangeAspect="1"/>
          </p:cNvPicPr>
          <p:nvPr/>
        </p:nvPicPr>
        <p:blipFill>
          <a:blip r:embed="rId3"/>
          <a:stretch>
            <a:fillRect/>
          </a:stretch>
        </p:blipFill>
        <p:spPr>
          <a:xfrm>
            <a:off x="8773728" y="580354"/>
            <a:ext cx="2888789" cy="2088281"/>
          </a:xfrm>
          <a:prstGeom prst="rect">
            <a:avLst/>
          </a:prstGeom>
        </p:spPr>
      </p:pic>
      <p:sp>
        <p:nvSpPr>
          <p:cNvPr id="6" name="Textfeld 5">
            <a:extLst>
              <a:ext uri="{FF2B5EF4-FFF2-40B4-BE49-F238E27FC236}">
                <a16:creationId xmlns:a16="http://schemas.microsoft.com/office/drawing/2014/main" id="{12974731-D922-4923-A2A1-F1D59177F93F}"/>
              </a:ext>
            </a:extLst>
          </p:cNvPr>
          <p:cNvSpPr txBox="1"/>
          <p:nvPr/>
        </p:nvSpPr>
        <p:spPr>
          <a:xfrm>
            <a:off x="729950" y="487993"/>
            <a:ext cx="3853823" cy="1384995"/>
          </a:xfrm>
          <a:prstGeom prst="rect">
            <a:avLst/>
          </a:prstGeom>
          <a:noFill/>
        </p:spPr>
        <p:txBody>
          <a:bodyPr wrap="square" rtlCol="0">
            <a:spAutoFit/>
          </a:bodyPr>
          <a:lstStyle/>
          <a:p>
            <a:r>
              <a:rPr lang="de-DE" sz="1200" dirty="0"/>
              <a:t>Wo der Spieler überhaupt hinlaufen darf, bestimmt ein sogenanntes „</a:t>
            </a:r>
            <a:r>
              <a:rPr lang="de-DE" sz="1200" dirty="0" err="1"/>
              <a:t>NavMesh</a:t>
            </a:r>
            <a:r>
              <a:rPr lang="de-DE" sz="1200" dirty="0"/>
              <a:t>“, ein unsichtbares blaues Netz, dass Unity automatisch erstellt. Nur die blauen Bereiche sind für den Spieler erreichbar.</a:t>
            </a:r>
          </a:p>
          <a:p>
            <a:r>
              <a:rPr lang="de-DE" sz="1200" dirty="0"/>
              <a:t>Die Randbedingungen für das </a:t>
            </a:r>
            <a:r>
              <a:rPr lang="de-DE" sz="1200" dirty="0" err="1"/>
              <a:t>NavMesh</a:t>
            </a:r>
            <a:r>
              <a:rPr lang="de-DE" sz="1200" dirty="0"/>
              <a:t> kann man einstellen. Hier können zum Beispiel nur Steigungen bis zu einem Winkel von 45° begangen werden.</a:t>
            </a:r>
          </a:p>
        </p:txBody>
      </p:sp>
      <p:sp>
        <p:nvSpPr>
          <p:cNvPr id="7" name="Textfeld 6">
            <a:extLst>
              <a:ext uri="{FF2B5EF4-FFF2-40B4-BE49-F238E27FC236}">
                <a16:creationId xmlns:a16="http://schemas.microsoft.com/office/drawing/2014/main" id="{EC869023-DA23-4FE2-8031-9FB7C9868CB4}"/>
              </a:ext>
            </a:extLst>
          </p:cNvPr>
          <p:cNvSpPr txBox="1"/>
          <p:nvPr/>
        </p:nvSpPr>
        <p:spPr>
          <a:xfrm>
            <a:off x="729949" y="3429000"/>
            <a:ext cx="10384131" cy="3231654"/>
          </a:xfrm>
          <a:prstGeom prst="rect">
            <a:avLst/>
          </a:prstGeom>
          <a:noFill/>
          <a:ln>
            <a:solidFill>
              <a:srgbClr val="0070C0"/>
            </a:solidFill>
          </a:ln>
        </p:spPr>
        <p:txBody>
          <a:bodyPr wrap="square" rtlCol="0">
            <a:spAutoFit/>
          </a:bodyPr>
          <a:lstStyle/>
          <a:p>
            <a:r>
              <a:rPr lang="de-DE" sz="1200" dirty="0"/>
              <a:t>Ihr möchtet zu Hause noch weiter machen oder noch mehr ausprobieren?</a:t>
            </a:r>
          </a:p>
          <a:p>
            <a:r>
              <a:rPr lang="de-DE" sz="1200" dirty="0"/>
              <a:t>Kein Problem. Hier könnt ihr das Projekt downloaden:</a:t>
            </a:r>
          </a:p>
          <a:p>
            <a:r>
              <a:rPr lang="de-DE" sz="1200" dirty="0">
                <a:hlinkClick r:id="rId4"/>
              </a:rPr>
              <a:t>https://github.com/ipevr/RPG2/tree/feature/Zukunftstag_2019</a:t>
            </a:r>
            <a:endParaRPr lang="de-DE" sz="1200" dirty="0"/>
          </a:p>
          <a:p>
            <a:endParaRPr lang="de-DE" sz="1200" dirty="0"/>
          </a:p>
          <a:p>
            <a:r>
              <a:rPr lang="de-DE" sz="1200" dirty="0"/>
              <a:t>Hier bekommt ihr die Personal-Version von Unity umsonst:</a:t>
            </a:r>
          </a:p>
          <a:p>
            <a:r>
              <a:rPr lang="de-DE" sz="1200" dirty="0">
                <a:hlinkClick r:id="rId5"/>
              </a:rPr>
              <a:t>https://store.unity.com/</a:t>
            </a:r>
            <a:endParaRPr lang="de-DE" sz="1200" dirty="0"/>
          </a:p>
          <a:p>
            <a:endParaRPr lang="de-DE" sz="1200" dirty="0"/>
          </a:p>
          <a:p>
            <a:r>
              <a:rPr lang="de-DE" sz="1200" dirty="0"/>
              <a:t>Ihr wollt mit Unity eure eigenen Spiele kreieren? Ich empfehle euch die Kurse von GameDev.tv </a:t>
            </a:r>
            <a:r>
              <a:rPr lang="de-DE" sz="1200" dirty="0" err="1"/>
              <a:t>by</a:t>
            </a:r>
            <a:r>
              <a:rPr lang="de-DE" sz="1200" dirty="0"/>
              <a:t> Ben Tristem auf der </a:t>
            </a:r>
            <a:r>
              <a:rPr lang="de-DE" sz="1200" dirty="0" err="1"/>
              <a:t>Udemy</a:t>
            </a:r>
            <a:r>
              <a:rPr lang="de-DE" sz="1200" dirty="0"/>
              <a:t>-Plattform. Ihr braucht ein wenig Englisch-Kenntnisse. Die Kurse kosten in der Regel zwischen 10€ und 30€ (manchmal gibt es Angebote). Bittet am besten eure Eltern, euch einen Kurs zu kaufen, sie sind jeden Cent wert. </a:t>
            </a:r>
          </a:p>
          <a:p>
            <a:r>
              <a:rPr lang="de-DE" sz="1200" dirty="0">
                <a:hlinkClick r:id="rId6"/>
              </a:rPr>
              <a:t>https://www.udemy.com/user/gamedevtv/?key=taught_courses&amp;taught_courses=1</a:t>
            </a:r>
            <a:endParaRPr lang="de-DE" sz="1200" dirty="0"/>
          </a:p>
          <a:p>
            <a:r>
              <a:rPr lang="de-DE" sz="1200" dirty="0"/>
              <a:t>Am Anfang solltet ihr einen dieser Kurse belegen:</a:t>
            </a:r>
          </a:p>
          <a:p>
            <a:r>
              <a:rPr lang="en-US" sz="1200" b="1" dirty="0"/>
              <a:t>Complete C# Unity Developer 2D: Learn to Code Making Games </a:t>
            </a:r>
            <a:r>
              <a:rPr lang="en-US" sz="1200" dirty="0" err="1"/>
              <a:t>oder</a:t>
            </a:r>
            <a:r>
              <a:rPr lang="en-US" sz="1200" dirty="0"/>
              <a:t> </a:t>
            </a:r>
            <a:r>
              <a:rPr lang="en-US" sz="1200" b="1" dirty="0"/>
              <a:t>Complete C# Unity Developer 3D: Learn to Code Making Games</a:t>
            </a:r>
          </a:p>
          <a:p>
            <a:r>
              <a:rPr lang="en-US" sz="1200" dirty="0"/>
              <a:t>Das </a:t>
            </a:r>
            <a:r>
              <a:rPr lang="en-US" sz="1200" dirty="0" err="1"/>
              <a:t>hier</a:t>
            </a:r>
            <a:r>
              <a:rPr lang="en-US" sz="1200" dirty="0"/>
              <a:t> </a:t>
            </a:r>
            <a:r>
              <a:rPr lang="en-US" sz="1200" dirty="0" err="1"/>
              <a:t>gezeigte</a:t>
            </a:r>
            <a:r>
              <a:rPr lang="en-US" sz="1200" dirty="0"/>
              <a:t> </a:t>
            </a:r>
            <a:r>
              <a:rPr lang="en-US" sz="1200" dirty="0" err="1"/>
              <a:t>Beispiel</a:t>
            </a:r>
            <a:r>
              <a:rPr lang="en-US" sz="1200" dirty="0"/>
              <a:t> </a:t>
            </a:r>
            <a:r>
              <a:rPr lang="en-US" sz="1200" dirty="0" err="1"/>
              <a:t>ist</a:t>
            </a:r>
            <a:r>
              <a:rPr lang="en-US" sz="1200" dirty="0"/>
              <a:t> </a:t>
            </a:r>
            <a:r>
              <a:rPr lang="en-US" sz="1200" dirty="0" err="1"/>
              <a:t>aus</a:t>
            </a:r>
            <a:r>
              <a:rPr lang="en-US" sz="1200" dirty="0"/>
              <a:t> </a:t>
            </a:r>
            <a:r>
              <a:rPr lang="en-US" sz="1200" dirty="0" err="1"/>
              <a:t>folgendem</a:t>
            </a:r>
            <a:r>
              <a:rPr lang="en-US" sz="1200" dirty="0"/>
              <a:t> </a:t>
            </a:r>
            <a:r>
              <a:rPr lang="en-US" sz="1200" dirty="0" err="1"/>
              <a:t>Kurs</a:t>
            </a:r>
            <a:r>
              <a:rPr lang="en-US" sz="1200" dirty="0"/>
              <a:t> (</a:t>
            </a:r>
            <a:r>
              <a:rPr lang="en-US" sz="1200" dirty="0" err="1"/>
              <a:t>für</a:t>
            </a:r>
            <a:r>
              <a:rPr lang="en-US" sz="1200" dirty="0"/>
              <a:t> </a:t>
            </a:r>
            <a:r>
              <a:rPr lang="en-US" sz="1200" dirty="0" err="1"/>
              <a:t>Fortgeschrittene</a:t>
            </a:r>
            <a:r>
              <a:rPr lang="en-US" sz="1200" dirty="0"/>
              <a:t>): </a:t>
            </a:r>
            <a:r>
              <a:rPr lang="en-US" sz="1200" b="1" dirty="0"/>
              <a:t>RPG Core Combat Creator: Learn Intermediate Unity C# Coding</a:t>
            </a:r>
          </a:p>
          <a:p>
            <a:endParaRPr lang="en-US" sz="1200" dirty="0"/>
          </a:p>
          <a:p>
            <a:r>
              <a:rPr lang="en-US" sz="1200" dirty="0"/>
              <a:t>Oder </a:t>
            </a:r>
            <a:r>
              <a:rPr lang="en-US" sz="1200" dirty="0" err="1"/>
              <a:t>ihr</a:t>
            </a:r>
            <a:r>
              <a:rPr lang="en-US" sz="1200" dirty="0"/>
              <a:t> </a:t>
            </a:r>
            <a:r>
              <a:rPr lang="en-US" sz="1200" dirty="0" err="1"/>
              <a:t>nutzt</a:t>
            </a:r>
            <a:r>
              <a:rPr lang="en-US" sz="1200" dirty="0"/>
              <a:t> </a:t>
            </a:r>
            <a:r>
              <a:rPr lang="en-US" sz="1200" dirty="0" err="1"/>
              <a:t>eine</a:t>
            </a:r>
            <a:r>
              <a:rPr lang="en-US" sz="1200" dirty="0"/>
              <a:t> der </a:t>
            </a:r>
            <a:r>
              <a:rPr lang="en-US" sz="1200" dirty="0" err="1"/>
              <a:t>zahlreichen</a:t>
            </a:r>
            <a:r>
              <a:rPr lang="en-US" sz="1200" dirty="0"/>
              <a:t>, </a:t>
            </a:r>
            <a:r>
              <a:rPr lang="en-US" sz="1200" dirty="0" err="1"/>
              <a:t>kostenlosen</a:t>
            </a:r>
            <a:r>
              <a:rPr lang="en-US" sz="1200" dirty="0"/>
              <a:t> Online-Tutorials </a:t>
            </a:r>
            <a:r>
              <a:rPr lang="en-US" sz="1200" dirty="0" err="1"/>
              <a:t>bei</a:t>
            </a:r>
            <a:r>
              <a:rPr lang="en-US" sz="1200" dirty="0"/>
              <a:t> Unity und YouTube.</a:t>
            </a:r>
          </a:p>
          <a:p>
            <a:endParaRPr lang="de-DE" sz="1200" dirty="0"/>
          </a:p>
        </p:txBody>
      </p:sp>
    </p:spTree>
    <p:extLst>
      <p:ext uri="{BB962C8B-B14F-4D97-AF65-F5344CB8AC3E}">
        <p14:creationId xmlns:p14="http://schemas.microsoft.com/office/powerpoint/2010/main" val="2742047294"/>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1096</Words>
  <Application>Microsoft Office PowerPoint</Application>
  <PresentationFormat>Breitbild</PresentationFormat>
  <Paragraphs>74</Paragraphs>
  <Slides>4</Slides>
  <Notes>0</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4</vt:i4>
      </vt:variant>
    </vt:vector>
  </HeadingPairs>
  <TitlesOfParts>
    <vt:vector size="8" baseType="lpstr">
      <vt:lpstr>Arial</vt:lpstr>
      <vt:lpstr>Calibri</vt:lpstr>
      <vt:lpstr>Calibri Light</vt:lpstr>
      <vt:lpstr>Office</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Ingo Peters</dc:creator>
  <cp:lastModifiedBy>Ingo Peters</cp:lastModifiedBy>
  <cp:revision>13</cp:revision>
  <cp:lastPrinted>2019-03-09T15:36:40Z</cp:lastPrinted>
  <dcterms:created xsi:type="dcterms:W3CDTF">2019-03-09T14:01:48Z</dcterms:created>
  <dcterms:modified xsi:type="dcterms:W3CDTF">2019-03-09T15:42:02Z</dcterms:modified>
</cp:coreProperties>
</file>